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97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20" r:id="rId12"/>
    <p:sldId id="319" r:id="rId13"/>
    <p:sldId id="321" r:id="rId14"/>
    <p:sldId id="302" r:id="rId15"/>
    <p:sldId id="322" r:id="rId16"/>
    <p:sldId id="323" r:id="rId17"/>
    <p:sldId id="327" r:id="rId18"/>
    <p:sldId id="330" r:id="rId19"/>
    <p:sldId id="331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7FF7-466E-4AD6-BCEB-36CD521AEDA0}" type="datetimeFigureOut">
              <a:rPr lang="es-ES" smtClean="0"/>
              <a:pPr/>
              <a:t>14/11/2016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A7FDC-C037-4C54-882F-2B2492B9091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8087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77A-2E5C-4990-88D8-37AC0E7F7E7D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611E-0395-49ED-A984-017CA286BB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90F8-4C87-45B6-9EB5-4574F077E509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E6B6-E3B6-4E4C-9CB3-FE487811B9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2050-BA39-4DA0-BCE1-A6ECBCC4B60B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53A0-343E-4E02-B584-F091EC00CF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EACF-9CC8-4667-9DD2-39C93C224983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418F-9824-4D0B-9BA2-1D55B059F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DD68-8843-48B3-B205-306DB02D1CFD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85F5-8DC6-439E-8B41-6DD1A42E7E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AD39-6419-4365-B359-CCBCEB830A46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3FA2-674B-4464-AD25-E7D9DCC634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6BAA-E6F2-4699-B278-4087E9B8E27D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05FE-5AA3-4DE4-AC05-F8AE288F52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7AA7-0012-4F26-B325-9A57D9C98591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1CB5-CE1D-40B1-9294-EDD2D0A5F5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F806-A9B9-4B57-B149-9B91D563671B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CC03D-E9A2-4C61-ABA4-8229DADC04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1D66-5944-44C9-ACE8-345CA99E5189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F46A-2B06-4263-83B6-3F22FED4BD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9BAF-EF9A-4D01-9473-839C5E8E57CE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478E-EAAF-40F2-A959-F280E7E804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972FC-11E0-4C7C-BAFE-65D6BB88B79D}" type="datetime1">
              <a:rPr lang="es-ES" smtClean="0"/>
              <a:pPr>
                <a:defRPr/>
              </a:pPr>
              <a:t>14/11/2016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2F7403-BCB2-4562-A7FB-FE31151DB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LA RESPUESTA TEMPORAL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Agregado de polos y ceros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Errores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4611E-0395-49ED-A984-017CA286BBC1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357290" y="5715016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/>
              <a:t>Ogata</a:t>
            </a:r>
            <a:r>
              <a:rPr lang="es-AR" dirty="0" smtClean="0"/>
              <a:t> </a:t>
            </a:r>
            <a:r>
              <a:rPr lang="es-AR" dirty="0" err="1" smtClean="0"/>
              <a:t>3°Ed</a:t>
            </a:r>
            <a:r>
              <a:rPr lang="es-AR" dirty="0" smtClean="0"/>
              <a:t>. cap. 5.10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grpSp>
        <p:nvGrpSpPr>
          <p:cNvPr id="2" name="50 Grupo"/>
          <p:cNvGrpSpPr/>
          <p:nvPr/>
        </p:nvGrpSpPr>
        <p:grpSpPr>
          <a:xfrm>
            <a:off x="601229" y="1524624"/>
            <a:ext cx="6899729" cy="1189996"/>
            <a:chOff x="601229" y="1524624"/>
            <a:chExt cx="6899729" cy="1189996"/>
          </a:xfrm>
        </p:grpSpPr>
        <p:sp>
          <p:nvSpPr>
            <p:cNvPr id="15" name="14 CuadroTexto"/>
            <p:cNvSpPr txBox="1"/>
            <p:nvPr/>
          </p:nvSpPr>
          <p:spPr>
            <a:xfrm>
              <a:off x="601229" y="1526333"/>
              <a:ext cx="398871" cy="47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</a:t>
              </a:r>
              <a:endParaRPr lang="es-ES" dirty="0"/>
            </a:p>
          </p:txBody>
        </p:sp>
        <p:grpSp>
          <p:nvGrpSpPr>
            <p:cNvPr id="5" name="46 Grupo"/>
            <p:cNvGrpSpPr/>
            <p:nvPr/>
          </p:nvGrpSpPr>
          <p:grpSpPr>
            <a:xfrm>
              <a:off x="1065731" y="1524624"/>
              <a:ext cx="6435227" cy="1189996"/>
              <a:chOff x="662222" y="2252151"/>
              <a:chExt cx="6435227" cy="1189996"/>
            </a:xfrm>
          </p:grpSpPr>
          <p:cxnSp>
            <p:nvCxnSpPr>
              <p:cNvPr id="7" name="6 Conector recto de flecha"/>
              <p:cNvCxnSpPr/>
              <p:nvPr/>
            </p:nvCxnSpPr>
            <p:spPr>
              <a:xfrm>
                <a:off x="662222" y="2712583"/>
                <a:ext cx="486562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45 Grupo"/>
              <p:cNvGrpSpPr/>
              <p:nvPr/>
            </p:nvGrpSpPr>
            <p:grpSpPr>
              <a:xfrm>
                <a:off x="743315" y="2252151"/>
                <a:ext cx="6354134" cy="1189996"/>
                <a:chOff x="743315" y="2252151"/>
                <a:chExt cx="6354134" cy="1189996"/>
              </a:xfrm>
            </p:grpSpPr>
            <p:sp>
              <p:nvSpPr>
                <p:cNvPr id="9" name="8 Conector"/>
                <p:cNvSpPr/>
                <p:nvPr/>
              </p:nvSpPr>
              <p:spPr>
                <a:xfrm>
                  <a:off x="1148783" y="2571744"/>
                  <a:ext cx="194621" cy="21999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2" name="44 Grupo"/>
                <p:cNvGrpSpPr/>
                <p:nvPr/>
              </p:nvGrpSpPr>
              <p:grpSpPr>
                <a:xfrm>
                  <a:off x="743315" y="2252151"/>
                  <a:ext cx="6354134" cy="1189996"/>
                  <a:chOff x="743315" y="2252151"/>
                  <a:chExt cx="6354134" cy="1189996"/>
                </a:xfrm>
              </p:grpSpPr>
              <p:grpSp>
                <p:nvGrpSpPr>
                  <p:cNvPr id="25" name="43 Grupo"/>
                  <p:cNvGrpSpPr/>
                  <p:nvPr/>
                </p:nvGrpSpPr>
                <p:grpSpPr>
                  <a:xfrm>
                    <a:off x="743315" y="2252151"/>
                    <a:ext cx="6354134" cy="1189996"/>
                    <a:chOff x="743315" y="2195613"/>
                    <a:chExt cx="6354134" cy="1189996"/>
                  </a:xfrm>
                </p:grpSpPr>
                <p:cxnSp>
                  <p:nvCxnSpPr>
                    <p:cNvPr id="8" name="7 Conector recto de flecha"/>
                    <p:cNvCxnSpPr/>
                    <p:nvPr/>
                  </p:nvCxnSpPr>
                  <p:spPr>
                    <a:xfrm>
                      <a:off x="6286512" y="2643182"/>
                      <a:ext cx="810937" cy="203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13 Conector recto de flecha"/>
                    <p:cNvCxnSpPr/>
                    <p:nvPr/>
                  </p:nvCxnSpPr>
                  <p:spPr>
                    <a:xfrm rot="5400000">
                      <a:off x="6144537" y="2997584"/>
                      <a:ext cx="714381" cy="1803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42 Grupo"/>
                    <p:cNvGrpSpPr/>
                    <p:nvPr/>
                  </p:nvGrpSpPr>
                  <p:grpSpPr>
                    <a:xfrm>
                      <a:off x="743315" y="2195613"/>
                      <a:ext cx="6295044" cy="1189996"/>
                      <a:chOff x="743315" y="2193725"/>
                      <a:chExt cx="6295044" cy="1189996"/>
                    </a:xfrm>
                  </p:grpSpPr>
                  <p:grpSp>
                    <p:nvGrpSpPr>
                      <p:cNvPr id="27" name="41 Grupo"/>
                      <p:cNvGrpSpPr/>
                      <p:nvPr/>
                    </p:nvGrpSpPr>
                    <p:grpSpPr>
                      <a:xfrm>
                        <a:off x="743315" y="2193725"/>
                        <a:ext cx="6295044" cy="1189996"/>
                        <a:chOff x="743315" y="2193725"/>
                        <a:chExt cx="6295044" cy="1189996"/>
                      </a:xfrm>
                    </p:grpSpPr>
                    <p:cxnSp>
                      <p:nvCxnSpPr>
                        <p:cNvPr id="37" name="36 Conector recto de flecha"/>
                        <p:cNvCxnSpPr/>
                        <p:nvPr/>
                      </p:nvCxnSpPr>
                      <p:spPr>
                        <a:xfrm>
                          <a:off x="4572000" y="2643182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9 Conector recto de flecha"/>
                        <p:cNvCxnSpPr/>
                        <p:nvPr/>
                      </p:nvCxnSpPr>
                      <p:spPr>
                        <a:xfrm>
                          <a:off x="2446281" y="2637250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8" name="39 Grupo"/>
                        <p:cNvGrpSpPr/>
                        <p:nvPr/>
                      </p:nvGrpSpPr>
                      <p:grpSpPr>
                        <a:xfrm>
                          <a:off x="3013938" y="2195376"/>
                          <a:ext cx="1699786" cy="806647"/>
                          <a:chOff x="4071934" y="1228716"/>
                          <a:chExt cx="642942" cy="628648"/>
                        </a:xfrm>
                        <a:noFill/>
                      </p:grpSpPr>
                      <p:sp>
                        <p:nvSpPr>
                          <p:cNvPr id="21" name="20 Rectángulo"/>
                          <p:cNvSpPr/>
                          <p:nvPr/>
                        </p:nvSpPr>
                        <p:spPr>
                          <a:xfrm>
                            <a:off x="4071934" y="1228716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22" name="21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13" name="12 Conector recto de flecha"/>
                        <p:cNvCxnSpPr>
                          <a:endCxn id="9" idx="5"/>
                        </p:cNvCxnSpPr>
                        <p:nvPr/>
                      </p:nvCxnSpPr>
                      <p:spPr>
                        <a:xfrm rot="16200000" flipV="1">
                          <a:off x="1202590" y="2871831"/>
                          <a:ext cx="624202" cy="39957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" name="16 CuadroTexto"/>
                        <p:cNvSpPr txBox="1"/>
                        <p:nvPr/>
                      </p:nvSpPr>
                      <p:spPr>
                        <a:xfrm>
                          <a:off x="743315" y="2637250"/>
                          <a:ext cx="378856" cy="5133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000" dirty="0"/>
                            <a:t>+</a:t>
                          </a:r>
                          <a:endParaRPr lang="es-ES" sz="2000" dirty="0"/>
                        </a:p>
                      </p:txBody>
                    </p:sp>
                    <p:sp>
                      <p:nvSpPr>
                        <p:cNvPr id="18" name="17 CuadroTexto"/>
                        <p:cNvSpPr txBox="1"/>
                        <p:nvPr/>
                      </p:nvSpPr>
                      <p:spPr>
                        <a:xfrm>
                          <a:off x="1067689" y="2778190"/>
                          <a:ext cx="326084" cy="5923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400" dirty="0" smtClean="0"/>
                            <a:t>-</a:t>
                          </a:r>
                          <a:endParaRPr lang="es-ES" sz="2400" dirty="0"/>
                        </a:p>
                      </p:txBody>
                    </p:sp>
                    <p:grpSp>
                      <p:nvGrpSpPr>
                        <p:cNvPr id="29" name="39 Grupo"/>
                        <p:cNvGrpSpPr/>
                        <p:nvPr/>
                      </p:nvGrpSpPr>
                      <p:grpSpPr>
                        <a:xfrm>
                          <a:off x="5000628" y="2193725"/>
                          <a:ext cx="1285884" cy="806647"/>
                          <a:chOff x="4071934" y="1213955"/>
                          <a:chExt cx="642942" cy="628648"/>
                        </a:xfrm>
                        <a:noFill/>
                      </p:grpSpPr>
                      <p:sp>
                        <p:nvSpPr>
                          <p:cNvPr id="35" name="34 Rectángulo"/>
                          <p:cNvSpPr/>
                          <p:nvPr/>
                        </p:nvSpPr>
                        <p:spPr>
                          <a:xfrm>
                            <a:off x="4071934" y="1213955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36" name="35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6" name="5 Conector recto de flecha"/>
                        <p:cNvCxnSpPr/>
                        <p:nvPr/>
                      </p:nvCxnSpPr>
                      <p:spPr>
                        <a:xfrm>
                          <a:off x="1310971" y="2654157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" name="15 CuadroTexto"/>
                        <p:cNvSpPr txBox="1"/>
                        <p:nvPr/>
                      </p:nvSpPr>
                      <p:spPr>
                        <a:xfrm>
                          <a:off x="6643702" y="2212666"/>
                          <a:ext cx="394657" cy="4861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ES" dirty="0"/>
                        </a:p>
                      </p:txBody>
                    </p:sp>
                    <p:cxnSp>
                      <p:nvCxnSpPr>
                        <p:cNvPr id="19" name="18 Conector recto de flecha"/>
                        <p:cNvCxnSpPr/>
                        <p:nvPr/>
                      </p:nvCxnSpPr>
                      <p:spPr>
                        <a:xfrm>
                          <a:off x="1714480" y="3355674"/>
                          <a:ext cx="4800173" cy="188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aphicFrame>
                      <p:nvGraphicFramePr>
                        <p:cNvPr id="20" name="19 Objeto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114391" y="2248664"/>
                        <a:ext cx="1546225" cy="709612"/>
                      </p:xfrm>
                      <a:graphic>
                        <a:graphicData uri="http://schemas.openxmlformats.org/presentationml/2006/ole">
                          <p:oleObj spid="_x0000_s70669" name="Ecuación" r:id="rId3" imgW="977900" imgH="419100" progId="Equation.3">
                            <p:embed/>
                          </p:oleObj>
                        </a:graphicData>
                      </a:graphic>
                    </p:graphicFrame>
                  </p:grpSp>
                  <p:graphicFrame>
                    <p:nvGraphicFramePr>
                      <p:cNvPr id="61447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233704" y="2348676"/>
                      <a:ext cx="762000" cy="496888"/>
                    </p:xfrm>
                    <a:graphic>
                      <a:graphicData uri="http://schemas.openxmlformats.org/presentationml/2006/ole">
                        <p:oleObj spid="_x0000_s70670" name="Ecuación" r:id="rId4" imgW="482391" imgH="241195" progId="Equation.3">
                          <p:embed/>
                        </p:oleObj>
                      </a:graphicData>
                    </a:graphic>
                  </p:graphicFrame>
                </p:grpSp>
              </p:grpSp>
              <p:grpSp>
                <p:nvGrpSpPr>
                  <p:cNvPr id="30" name="38 Grupo"/>
                  <p:cNvGrpSpPr/>
                  <p:nvPr/>
                </p:nvGrpSpPr>
                <p:grpSpPr>
                  <a:xfrm>
                    <a:off x="1959720" y="2287042"/>
                    <a:ext cx="567655" cy="623316"/>
                    <a:chOff x="3071802" y="1300154"/>
                    <a:chExt cx="500066" cy="485772"/>
                  </a:xfrm>
                </p:grpSpPr>
                <p:sp>
                  <p:nvSpPr>
                    <p:cNvPr id="23" name="22 Rectángulo"/>
                    <p:cNvSpPr/>
                    <p:nvPr/>
                  </p:nvSpPr>
                  <p:spPr>
                    <a:xfrm>
                      <a:off x="3071802" y="1300154"/>
                      <a:ext cx="500066" cy="4857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" name="23 CuadroTexto"/>
                    <p:cNvSpPr txBox="1"/>
                    <p:nvPr/>
                  </p:nvSpPr>
                  <p:spPr>
                    <a:xfrm>
                      <a:off x="3143240" y="1357298"/>
                      <a:ext cx="428628" cy="40011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2000" dirty="0"/>
                        <a:t>K</a:t>
                      </a:r>
                      <a:endParaRPr lang="es-AR" sz="2000" dirty="0" smtClean="0"/>
                    </a:p>
                  </p:txBody>
                </p:sp>
              </p:grpSp>
            </p:grpSp>
          </p:grpSp>
        </p:grpSp>
      </p:grpSp>
      <p:sp>
        <p:nvSpPr>
          <p:cNvPr id="49" name="48 CuadroTexto"/>
          <p:cNvSpPr txBox="1"/>
          <p:nvPr/>
        </p:nvSpPr>
        <p:spPr>
          <a:xfrm>
            <a:off x="7929586" y="4098201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571736" y="714356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Cero</a:t>
            </a:r>
            <a:r>
              <a:rPr lang="es-AR" b="1" dirty="0" smtClean="0"/>
              <a:t> agregado en el camino directo</a:t>
            </a:r>
            <a:endParaRPr lang="es-ES" b="1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6" y="3019658"/>
            <a:ext cx="7072330" cy="38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7929586" y="4098201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571736" y="714356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Cero</a:t>
            </a:r>
            <a:r>
              <a:rPr lang="es-AR" b="1" dirty="0" smtClean="0"/>
              <a:t> agregado en el camino directo</a:t>
            </a:r>
            <a:endParaRPr lang="es-ES" b="1" dirty="0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6" y="3019658"/>
            <a:ext cx="7072330" cy="38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90" y="1428736"/>
            <a:ext cx="8501090" cy="12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908910" cy="27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2750352" cy="10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3831955" cy="10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643314"/>
            <a:ext cx="3490007" cy="12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500430" y="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Errores</a:t>
            </a:r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357826"/>
            <a:ext cx="6083367" cy="10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42910" y="5143512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“Error de estado estacionario”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14356"/>
            <a:ext cx="6083367" cy="10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57158" y="64291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Error de estado estacionario: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000364" y="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al escalón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3857620" y="2357430"/>
            <a:ext cx="4214842" cy="947742"/>
            <a:chOff x="3714744" y="2500306"/>
            <a:chExt cx="4214842" cy="947742"/>
          </a:xfrm>
        </p:grpSpPr>
        <p:pic>
          <p:nvPicPr>
            <p:cNvPr id="8806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4744" y="2500306"/>
              <a:ext cx="2991311" cy="947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9" name="8 Objeto"/>
            <p:cNvGraphicFramePr>
              <a:graphicFrameLocks noChangeAspect="1"/>
            </p:cNvGraphicFramePr>
            <p:nvPr/>
          </p:nvGraphicFramePr>
          <p:xfrm>
            <a:off x="6626525" y="2500306"/>
            <a:ext cx="1303061" cy="850901"/>
          </p:xfrm>
          <a:graphic>
            <a:graphicData uri="http://schemas.openxmlformats.org/presentationml/2006/ole">
              <p:oleObj spid="_x0000_s88069" name="Ecuación" r:id="rId5" imgW="685800" imgH="419040" progId="Equation.3">
                <p:embed/>
              </p:oleObj>
            </a:graphicData>
          </a:graphic>
        </p:graphicFrame>
      </p:grp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286256"/>
            <a:ext cx="4212453" cy="87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357158" y="3786190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Constante de error de posición estática:</a:t>
            </a:r>
            <a:endParaRPr lang="es-ES" dirty="0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3500430" y="5429264"/>
          <a:ext cx="1738316" cy="1050002"/>
        </p:xfrm>
        <a:graphic>
          <a:graphicData uri="http://schemas.openxmlformats.org/presentationml/2006/ole">
            <p:oleObj spid="_x0000_s88071" name="Ecuación" r:id="rId7" imgW="787320" imgH="444240" progId="Equation.3">
              <p:embed/>
            </p:oleObj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28596" y="2240813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rgbClr val="FF0000"/>
                </a:solidFill>
              </a:rPr>
              <a:t>Si R(s) es el escalón…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86446" y="5568751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(Suele decírsele también </a:t>
            </a:r>
          </a:p>
          <a:p>
            <a:r>
              <a:rPr lang="es-AR" dirty="0" smtClean="0"/>
              <a:t>“error de posición”)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3391668" y="2362253"/>
            <a:ext cx="944326" cy="43921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8681" y="642918"/>
            <a:ext cx="55448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786182" y="2071678"/>
            <a:ext cx="338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N: “tipo” del sistema</a:t>
            </a:r>
            <a:endParaRPr lang="es-ES" sz="2800" dirty="0"/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3536149" y="1678769"/>
            <a:ext cx="571504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59" y="3000372"/>
            <a:ext cx="81385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60"/>
            <a:ext cx="7715304" cy="170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3000364" y="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al escalón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155" y="928670"/>
            <a:ext cx="7227497" cy="17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857620" y="3214686"/>
            <a:ext cx="1428760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¡Ojo!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786" y="4143380"/>
            <a:ext cx="7948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FF0000"/>
                </a:solidFill>
              </a:rPr>
              <a:t>El sistema realimentado DEBE ser estable a </a:t>
            </a:r>
            <a:r>
              <a:rPr lang="es-AR" sz="3600" dirty="0" err="1" smtClean="0">
                <a:solidFill>
                  <a:srgbClr val="FF0000"/>
                </a:solidFill>
              </a:rPr>
              <a:t>LC</a:t>
            </a:r>
            <a:endParaRPr lang="es-ES" sz="3600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71604" y="5214950"/>
            <a:ext cx="6512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/>
              <a:t>Tipo ≥ 1 no garantiza por sí solo </a:t>
            </a:r>
            <a:r>
              <a:rPr lang="es-AR" sz="3200" dirty="0" err="1" smtClean="0"/>
              <a:t>e</a:t>
            </a:r>
            <a:r>
              <a:rPr lang="es-AR" sz="3200" baseline="-25000" dirty="0" err="1" smtClean="0"/>
              <a:t>ss</a:t>
            </a:r>
            <a:r>
              <a:rPr lang="es-AR" sz="3200" dirty="0" smtClean="0"/>
              <a:t>=0</a:t>
            </a:r>
            <a:endParaRPr lang="es-ES" sz="3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000364" y="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al escalón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43108" y="0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para la entrada Rampa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928670"/>
            <a:ext cx="3246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1856024" cy="10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Conector recto de flecha"/>
          <p:cNvCxnSpPr/>
          <p:nvPr/>
        </p:nvCxnSpPr>
        <p:spPr>
          <a:xfrm>
            <a:off x="2571736" y="1500174"/>
            <a:ext cx="85725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938199"/>
            <a:ext cx="2014786" cy="99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2357430"/>
            <a:ext cx="85168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643446"/>
            <a:ext cx="1876435" cy="140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214282" y="4000504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Entonces, el error de estado estacionario</a:t>
            </a:r>
          </a:p>
          <a:p>
            <a:r>
              <a:rPr lang="es-AR" dirty="0" smtClean="0"/>
              <a:t>para una excitación “rampa” es…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000760" y="507207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(Suele decírsele también </a:t>
            </a:r>
          </a:p>
          <a:p>
            <a:r>
              <a:rPr lang="es-AR" dirty="0" smtClean="0"/>
              <a:t>“error de velocidad”)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43306" y="6215082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Cuidado: NO tiene la misma forma que para </a:t>
            </a:r>
            <a:r>
              <a:rPr lang="es-AR" dirty="0" err="1" smtClean="0"/>
              <a:t>K</a:t>
            </a:r>
            <a:r>
              <a:rPr lang="es-AR" baseline="-25000" dirty="0" err="1" smtClean="0"/>
              <a:t>p</a:t>
            </a:r>
            <a:endParaRPr lang="es-E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143108" y="0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para la entrada Rampa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0" y="1643051"/>
            <a:ext cx="9110070" cy="35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429264"/>
            <a:ext cx="3590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4714908" cy="45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43108" y="0"/>
            <a:ext cx="476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para la entrada Rampa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CC03D-E9A2-4C61-ABA4-8229DADC042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3095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321" y="5643578"/>
            <a:ext cx="497867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643050"/>
            <a:ext cx="296467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143248"/>
            <a:ext cx="2700500" cy="17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143108" y="0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Error para la entrada parabólica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857232"/>
            <a:ext cx="593381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90767" y="-24"/>
            <a:ext cx="6646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  <a:p>
            <a:r>
              <a:rPr lang="es-AR" sz="2800" dirty="0" smtClean="0"/>
              <a:t>	</a:t>
            </a:r>
            <a:r>
              <a:rPr lang="es-AR" sz="2800" u="sng" dirty="0" smtClean="0"/>
              <a:t>Efecto de polos y ceros agregados</a:t>
            </a:r>
            <a:endParaRPr lang="es-ES" sz="2800" u="sng" dirty="0"/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285720" y="3786190"/>
          <a:ext cx="2650348" cy="928694"/>
        </p:xfrm>
        <a:graphic>
          <a:graphicData uri="http://schemas.openxmlformats.org/presentationml/2006/ole">
            <p:oleObj spid="_x0000_s63502" name="Ecuación" r:id="rId3" imgW="1459866" imgH="482391" progId="Equation.3">
              <p:embed/>
            </p:oleObj>
          </a:graphicData>
        </a:graphic>
      </p:graphicFrame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06541"/>
            <a:ext cx="6072198" cy="507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28 Grupo"/>
          <p:cNvGrpSpPr/>
          <p:nvPr/>
        </p:nvGrpSpPr>
        <p:grpSpPr>
          <a:xfrm>
            <a:off x="-32" y="2000240"/>
            <a:ext cx="2790670" cy="1143008"/>
            <a:chOff x="500034" y="2071678"/>
            <a:chExt cx="5031284" cy="1785950"/>
          </a:xfrm>
        </p:grpSpPr>
        <p:sp>
          <p:nvSpPr>
            <p:cNvPr id="30" name="29 CuadroTexto"/>
            <p:cNvSpPr txBox="1"/>
            <p:nvPr/>
          </p:nvSpPr>
          <p:spPr>
            <a:xfrm>
              <a:off x="5136661" y="2071678"/>
              <a:ext cx="394657" cy="48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Y</a:t>
              </a:r>
              <a:endParaRPr lang="es-ES" dirty="0"/>
            </a:p>
          </p:txBody>
        </p:sp>
        <p:grpSp>
          <p:nvGrpSpPr>
            <p:cNvPr id="31" name="37 Grupo"/>
            <p:cNvGrpSpPr/>
            <p:nvPr/>
          </p:nvGrpSpPr>
          <p:grpSpPr>
            <a:xfrm>
              <a:off x="500034" y="2071678"/>
              <a:ext cx="5025779" cy="1785950"/>
              <a:chOff x="500034" y="2071678"/>
              <a:chExt cx="5025779" cy="1785950"/>
            </a:xfrm>
          </p:grpSpPr>
          <p:cxnSp>
            <p:nvCxnSpPr>
              <p:cNvPr id="32" name="31 Conector recto de flecha"/>
              <p:cNvCxnSpPr/>
              <p:nvPr/>
            </p:nvCxnSpPr>
            <p:spPr>
              <a:xfrm>
                <a:off x="1310971" y="2637250"/>
                <a:ext cx="810937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 de flecha"/>
              <p:cNvCxnSpPr/>
              <p:nvPr/>
            </p:nvCxnSpPr>
            <p:spPr>
              <a:xfrm>
                <a:off x="662222" y="2637250"/>
                <a:ext cx="486562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 de flecha"/>
              <p:cNvCxnSpPr/>
              <p:nvPr/>
            </p:nvCxnSpPr>
            <p:spPr>
              <a:xfrm>
                <a:off x="4714876" y="2643182"/>
                <a:ext cx="810937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34 Conector"/>
              <p:cNvSpPr/>
              <p:nvPr/>
            </p:nvSpPr>
            <p:spPr>
              <a:xfrm>
                <a:off x="1148783" y="2545585"/>
                <a:ext cx="194621" cy="2199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6" name="35 Conector recto de flecha"/>
              <p:cNvCxnSpPr/>
              <p:nvPr/>
            </p:nvCxnSpPr>
            <p:spPr>
              <a:xfrm>
                <a:off x="2446281" y="2637250"/>
                <a:ext cx="810937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38 Grupo"/>
              <p:cNvGrpSpPr/>
              <p:nvPr/>
            </p:nvGrpSpPr>
            <p:grpSpPr>
              <a:xfrm>
                <a:off x="1959720" y="2288930"/>
                <a:ext cx="567655" cy="623316"/>
                <a:chOff x="3071802" y="1300154"/>
                <a:chExt cx="500066" cy="485772"/>
              </a:xfrm>
            </p:grpSpPr>
            <p:sp>
              <p:nvSpPr>
                <p:cNvPr id="50" name="49 Rectángulo"/>
                <p:cNvSpPr/>
                <p:nvPr/>
              </p:nvSpPr>
              <p:spPr>
                <a:xfrm>
                  <a:off x="3071802" y="1300154"/>
                  <a:ext cx="500066" cy="485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50 CuadroTexto"/>
                <p:cNvSpPr txBox="1"/>
                <p:nvPr/>
              </p:nvSpPr>
              <p:spPr>
                <a:xfrm>
                  <a:off x="3143240" y="1357298"/>
                  <a:ext cx="428628" cy="40011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2000" dirty="0"/>
                    <a:t>K</a:t>
                  </a:r>
                  <a:endParaRPr lang="es-AR" sz="2000" dirty="0" smtClean="0"/>
                </a:p>
              </p:txBody>
            </p:sp>
          </p:grpSp>
          <p:grpSp>
            <p:nvGrpSpPr>
              <p:cNvPr id="38" name="39 Grupo"/>
              <p:cNvGrpSpPr/>
              <p:nvPr/>
            </p:nvGrpSpPr>
            <p:grpSpPr>
              <a:xfrm>
                <a:off x="3013938" y="2197264"/>
                <a:ext cx="1699786" cy="806647"/>
                <a:chOff x="4071934" y="1228716"/>
                <a:chExt cx="642942" cy="628648"/>
              </a:xfrm>
              <a:noFill/>
            </p:grpSpPr>
            <p:sp>
              <p:nvSpPr>
                <p:cNvPr id="48" name="47 Rectángulo"/>
                <p:cNvSpPr/>
                <p:nvPr/>
              </p:nvSpPr>
              <p:spPr>
                <a:xfrm>
                  <a:off x="4071934" y="1228716"/>
                  <a:ext cx="642942" cy="628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" name="48 CuadroTexto"/>
                <p:cNvSpPr txBox="1"/>
                <p:nvPr/>
              </p:nvSpPr>
              <p:spPr>
                <a:xfrm>
                  <a:off x="4214810" y="1357298"/>
                  <a:ext cx="357190" cy="342296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s-ES" dirty="0"/>
                </a:p>
              </p:txBody>
            </p:sp>
          </p:grpSp>
          <p:cxnSp>
            <p:nvCxnSpPr>
              <p:cNvPr id="39" name="38 Conector recto de flecha"/>
              <p:cNvCxnSpPr>
                <a:endCxn id="35" idx="5"/>
              </p:cNvCxnSpPr>
              <p:nvPr/>
            </p:nvCxnSpPr>
            <p:spPr>
              <a:xfrm rot="16200000" flipV="1">
                <a:off x="982308" y="3065955"/>
                <a:ext cx="1122380" cy="4571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 de flecha"/>
              <p:cNvCxnSpPr/>
              <p:nvPr/>
            </p:nvCxnSpPr>
            <p:spPr>
              <a:xfrm rot="5400000">
                <a:off x="4334284" y="3238088"/>
                <a:ext cx="1191614" cy="18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42 CuadroTexto"/>
              <p:cNvSpPr txBox="1"/>
              <p:nvPr/>
            </p:nvSpPr>
            <p:spPr>
              <a:xfrm>
                <a:off x="500034" y="2071678"/>
                <a:ext cx="398871" cy="473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 smtClean="0"/>
                  <a:t>R</a:t>
                </a:r>
                <a:endParaRPr lang="es-ES" dirty="0"/>
              </a:p>
            </p:txBody>
          </p:sp>
          <p:sp>
            <p:nvSpPr>
              <p:cNvPr id="44" name="43 CuadroTexto"/>
              <p:cNvSpPr txBox="1"/>
              <p:nvPr/>
            </p:nvSpPr>
            <p:spPr>
              <a:xfrm>
                <a:off x="743315" y="2637250"/>
                <a:ext cx="378856" cy="513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000" dirty="0"/>
                  <a:t>+</a:t>
                </a:r>
                <a:endParaRPr lang="es-ES" sz="2000" dirty="0"/>
              </a:p>
            </p:txBody>
          </p:sp>
          <p:sp>
            <p:nvSpPr>
              <p:cNvPr id="45" name="44 CuadroTexto"/>
              <p:cNvSpPr txBox="1"/>
              <p:nvPr/>
            </p:nvSpPr>
            <p:spPr>
              <a:xfrm>
                <a:off x="1067689" y="2778190"/>
                <a:ext cx="326084" cy="592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400" dirty="0" smtClean="0"/>
                  <a:t>-</a:t>
                </a:r>
                <a:endParaRPr lang="es-ES" sz="2400" dirty="0"/>
              </a:p>
            </p:txBody>
          </p:sp>
          <p:cxnSp>
            <p:nvCxnSpPr>
              <p:cNvPr id="46" name="45 Conector recto de flecha"/>
              <p:cNvCxnSpPr/>
              <p:nvPr/>
            </p:nvCxnSpPr>
            <p:spPr>
              <a:xfrm>
                <a:off x="1751947" y="3855740"/>
                <a:ext cx="3180143" cy="18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46 Objeto"/>
              <p:cNvGraphicFramePr>
                <a:graphicFrameLocks noChangeAspect="1"/>
              </p:cNvGraphicFramePr>
              <p:nvPr/>
            </p:nvGraphicFramePr>
            <p:xfrm>
              <a:off x="3214679" y="2206104"/>
              <a:ext cx="1343986" cy="794268"/>
            </p:xfrm>
            <a:graphic>
              <a:graphicData uri="http://schemas.openxmlformats.org/presentationml/2006/ole">
                <p:oleObj spid="_x0000_s63503" name="Ecuación" r:id="rId5" imgW="850531" imgH="469696" progId="Equation.3">
                  <p:embed/>
                </p:oleObj>
              </a:graphicData>
            </a:graphic>
          </p:graphicFrame>
        </p:grpSp>
      </p:grpSp>
      <p:sp>
        <p:nvSpPr>
          <p:cNvPr id="52" name="51 CuadroTexto"/>
          <p:cNvSpPr txBox="1"/>
          <p:nvPr/>
        </p:nvSpPr>
        <p:spPr>
          <a:xfrm>
            <a:off x="3571868" y="6429396"/>
            <a:ext cx="485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(“Sistemas de control automático“, </a:t>
            </a:r>
            <a:r>
              <a:rPr lang="es-AR" dirty="0" err="1" smtClean="0"/>
              <a:t>Kuo</a:t>
            </a:r>
            <a:r>
              <a:rPr lang="es-AR" dirty="0" smtClean="0"/>
              <a:t> </a:t>
            </a:r>
            <a:r>
              <a:rPr lang="es-AR" dirty="0" err="1" smtClean="0"/>
              <a:t>7°ed</a:t>
            </a:r>
            <a:r>
              <a:rPr lang="es-AR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9858412" y="4929198"/>
          <a:ext cx="3533775" cy="1166813"/>
        </p:xfrm>
        <a:graphic>
          <a:graphicData uri="http://schemas.openxmlformats.org/presentationml/2006/ole">
            <p:oleObj spid="_x0000_s62481" name="Ecuación" r:id="rId3" imgW="1459866" imgH="482391" progId="Equation.3">
              <p:embed/>
            </p:oleObj>
          </a:graphicData>
        </a:graphic>
      </p:graphicFrame>
      <p:grpSp>
        <p:nvGrpSpPr>
          <p:cNvPr id="51" name="50 Grupo"/>
          <p:cNvGrpSpPr/>
          <p:nvPr/>
        </p:nvGrpSpPr>
        <p:grpSpPr>
          <a:xfrm>
            <a:off x="601229" y="1472127"/>
            <a:ext cx="6899729" cy="1242493"/>
            <a:chOff x="601229" y="1472127"/>
            <a:chExt cx="6899729" cy="1242493"/>
          </a:xfrm>
        </p:grpSpPr>
        <p:sp>
          <p:nvSpPr>
            <p:cNvPr id="15" name="14 CuadroTexto"/>
            <p:cNvSpPr txBox="1"/>
            <p:nvPr/>
          </p:nvSpPr>
          <p:spPr>
            <a:xfrm>
              <a:off x="601229" y="1526333"/>
              <a:ext cx="398871" cy="47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</a:t>
              </a:r>
              <a:endParaRPr lang="es-ES" dirty="0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1065731" y="1472127"/>
              <a:ext cx="6435227" cy="1242493"/>
              <a:chOff x="662222" y="2199654"/>
              <a:chExt cx="6435227" cy="1242493"/>
            </a:xfrm>
          </p:grpSpPr>
          <p:cxnSp>
            <p:nvCxnSpPr>
              <p:cNvPr id="7" name="6 Conector recto de flecha"/>
              <p:cNvCxnSpPr/>
              <p:nvPr/>
            </p:nvCxnSpPr>
            <p:spPr>
              <a:xfrm>
                <a:off x="662222" y="2712583"/>
                <a:ext cx="486562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45 Grupo"/>
              <p:cNvGrpSpPr/>
              <p:nvPr/>
            </p:nvGrpSpPr>
            <p:grpSpPr>
              <a:xfrm>
                <a:off x="743315" y="2199654"/>
                <a:ext cx="6354134" cy="1242493"/>
                <a:chOff x="743315" y="2199654"/>
                <a:chExt cx="6354134" cy="1242493"/>
              </a:xfrm>
            </p:grpSpPr>
            <p:sp>
              <p:nvSpPr>
                <p:cNvPr id="9" name="8 Conector"/>
                <p:cNvSpPr/>
                <p:nvPr/>
              </p:nvSpPr>
              <p:spPr>
                <a:xfrm>
                  <a:off x="1148783" y="2571744"/>
                  <a:ext cx="194621" cy="21999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45" name="44 Grupo"/>
                <p:cNvGrpSpPr/>
                <p:nvPr/>
              </p:nvGrpSpPr>
              <p:grpSpPr>
                <a:xfrm>
                  <a:off x="743315" y="2199654"/>
                  <a:ext cx="6354134" cy="1242493"/>
                  <a:chOff x="743315" y="2199654"/>
                  <a:chExt cx="6354134" cy="1242493"/>
                </a:xfrm>
              </p:grpSpPr>
              <p:grpSp>
                <p:nvGrpSpPr>
                  <p:cNvPr id="44" name="43 Grupo"/>
                  <p:cNvGrpSpPr/>
                  <p:nvPr/>
                </p:nvGrpSpPr>
                <p:grpSpPr>
                  <a:xfrm>
                    <a:off x="743315" y="2199654"/>
                    <a:ext cx="6354134" cy="1242493"/>
                    <a:chOff x="743315" y="2143116"/>
                    <a:chExt cx="6354134" cy="1242493"/>
                  </a:xfrm>
                </p:grpSpPr>
                <p:cxnSp>
                  <p:nvCxnSpPr>
                    <p:cNvPr id="8" name="7 Conector recto de flecha"/>
                    <p:cNvCxnSpPr/>
                    <p:nvPr/>
                  </p:nvCxnSpPr>
                  <p:spPr>
                    <a:xfrm>
                      <a:off x="6286512" y="2643182"/>
                      <a:ext cx="810937" cy="203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13 Conector recto de flecha"/>
                    <p:cNvCxnSpPr/>
                    <p:nvPr/>
                  </p:nvCxnSpPr>
                  <p:spPr>
                    <a:xfrm rot="5400000">
                      <a:off x="6144537" y="2997584"/>
                      <a:ext cx="714381" cy="1803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3" name="42 Grupo"/>
                    <p:cNvGrpSpPr/>
                    <p:nvPr/>
                  </p:nvGrpSpPr>
                  <p:grpSpPr>
                    <a:xfrm>
                      <a:off x="743315" y="2143116"/>
                      <a:ext cx="6295044" cy="1242493"/>
                      <a:chOff x="743315" y="2141228"/>
                      <a:chExt cx="6295044" cy="1242493"/>
                    </a:xfrm>
                  </p:grpSpPr>
                  <p:grpSp>
                    <p:nvGrpSpPr>
                      <p:cNvPr id="42" name="41 Grupo"/>
                      <p:cNvGrpSpPr/>
                      <p:nvPr/>
                    </p:nvGrpSpPr>
                    <p:grpSpPr>
                      <a:xfrm>
                        <a:off x="743315" y="2193725"/>
                        <a:ext cx="6295044" cy="1189996"/>
                        <a:chOff x="743315" y="2193725"/>
                        <a:chExt cx="6295044" cy="1189996"/>
                      </a:xfrm>
                    </p:grpSpPr>
                    <p:cxnSp>
                      <p:nvCxnSpPr>
                        <p:cNvPr id="37" name="36 Conector recto de flecha"/>
                        <p:cNvCxnSpPr/>
                        <p:nvPr/>
                      </p:nvCxnSpPr>
                      <p:spPr>
                        <a:xfrm>
                          <a:off x="4572000" y="2643182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9 Conector recto de flecha"/>
                        <p:cNvCxnSpPr/>
                        <p:nvPr/>
                      </p:nvCxnSpPr>
                      <p:spPr>
                        <a:xfrm>
                          <a:off x="2446281" y="2637250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5" name="39 Grupo"/>
                        <p:cNvGrpSpPr/>
                        <p:nvPr/>
                      </p:nvGrpSpPr>
                      <p:grpSpPr>
                        <a:xfrm>
                          <a:off x="3013938" y="2195376"/>
                          <a:ext cx="1699786" cy="806647"/>
                          <a:chOff x="4071934" y="1228716"/>
                          <a:chExt cx="642942" cy="628648"/>
                        </a:xfrm>
                        <a:noFill/>
                      </p:grpSpPr>
                      <p:sp>
                        <p:nvSpPr>
                          <p:cNvPr id="21" name="20 Rectángulo"/>
                          <p:cNvSpPr/>
                          <p:nvPr/>
                        </p:nvSpPr>
                        <p:spPr>
                          <a:xfrm>
                            <a:off x="4071934" y="1228716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22" name="21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13" name="12 Conector recto de flecha"/>
                        <p:cNvCxnSpPr>
                          <a:endCxn id="9" idx="5"/>
                        </p:cNvCxnSpPr>
                        <p:nvPr/>
                      </p:nvCxnSpPr>
                      <p:spPr>
                        <a:xfrm rot="16200000" flipV="1">
                          <a:off x="1202590" y="2871831"/>
                          <a:ext cx="624202" cy="39957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" name="16 CuadroTexto"/>
                        <p:cNvSpPr txBox="1"/>
                        <p:nvPr/>
                      </p:nvSpPr>
                      <p:spPr>
                        <a:xfrm>
                          <a:off x="743315" y="2637250"/>
                          <a:ext cx="378856" cy="5133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000" dirty="0"/>
                            <a:t>+</a:t>
                          </a:r>
                          <a:endParaRPr lang="es-ES" sz="2000" dirty="0"/>
                        </a:p>
                      </p:txBody>
                    </p:sp>
                    <p:sp>
                      <p:nvSpPr>
                        <p:cNvPr id="18" name="17 CuadroTexto"/>
                        <p:cNvSpPr txBox="1"/>
                        <p:nvPr/>
                      </p:nvSpPr>
                      <p:spPr>
                        <a:xfrm>
                          <a:off x="1067689" y="2778190"/>
                          <a:ext cx="326084" cy="5923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400" dirty="0" smtClean="0"/>
                            <a:t>-</a:t>
                          </a:r>
                          <a:endParaRPr lang="es-ES" sz="2400" dirty="0"/>
                        </a:p>
                      </p:txBody>
                    </p:sp>
                    <p:grpSp>
                      <p:nvGrpSpPr>
                        <p:cNvPr id="34" name="39 Grupo"/>
                        <p:cNvGrpSpPr/>
                        <p:nvPr/>
                      </p:nvGrpSpPr>
                      <p:grpSpPr>
                        <a:xfrm>
                          <a:off x="5000628" y="2193725"/>
                          <a:ext cx="1285884" cy="806647"/>
                          <a:chOff x="4071934" y="1213955"/>
                          <a:chExt cx="642942" cy="628648"/>
                        </a:xfrm>
                        <a:noFill/>
                      </p:grpSpPr>
                      <p:sp>
                        <p:nvSpPr>
                          <p:cNvPr id="35" name="34 Rectángulo"/>
                          <p:cNvSpPr/>
                          <p:nvPr/>
                        </p:nvSpPr>
                        <p:spPr>
                          <a:xfrm>
                            <a:off x="4071934" y="1213955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36" name="35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6" name="5 Conector recto de flecha"/>
                        <p:cNvCxnSpPr/>
                        <p:nvPr/>
                      </p:nvCxnSpPr>
                      <p:spPr>
                        <a:xfrm>
                          <a:off x="1310971" y="2654157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" name="15 CuadroTexto"/>
                        <p:cNvSpPr txBox="1"/>
                        <p:nvPr/>
                      </p:nvSpPr>
                      <p:spPr>
                        <a:xfrm>
                          <a:off x="6643702" y="2212666"/>
                          <a:ext cx="394657" cy="4861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ES" dirty="0"/>
                        </a:p>
                      </p:txBody>
                    </p:sp>
                    <p:cxnSp>
                      <p:nvCxnSpPr>
                        <p:cNvPr id="19" name="18 Conector recto de flecha"/>
                        <p:cNvCxnSpPr/>
                        <p:nvPr/>
                      </p:nvCxnSpPr>
                      <p:spPr>
                        <a:xfrm>
                          <a:off x="1714480" y="3355674"/>
                          <a:ext cx="4800173" cy="188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aphicFrame>
                      <p:nvGraphicFramePr>
                        <p:cNvPr id="20" name="19 Objeto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214679" y="2206104"/>
                        <a:ext cx="1343986" cy="794268"/>
                      </p:xfrm>
                      <a:graphic>
                        <a:graphicData uri="http://schemas.openxmlformats.org/presentationml/2006/ole">
                          <p:oleObj spid="_x0000_s62482" name="Ecuación" r:id="rId4" imgW="850531" imgH="469696" progId="Equation.3">
                            <p:embed/>
                          </p:oleObj>
                        </a:graphicData>
                      </a:graphic>
                    </p:graphicFrame>
                  </p:grpSp>
                  <p:graphicFrame>
                    <p:nvGraphicFramePr>
                      <p:cNvPr id="61447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214942" y="2141228"/>
                      <a:ext cx="801687" cy="914395"/>
                    </p:xfrm>
                    <a:graphic>
                      <a:graphicData uri="http://schemas.openxmlformats.org/presentationml/2006/ole">
                        <p:oleObj spid="_x0000_s62483" name="Ecuación" r:id="rId5" imgW="507780" imgH="444307" progId="Equation.3">
                          <p:embed/>
                        </p:oleObj>
                      </a:graphicData>
                    </a:graphic>
                  </p:graphicFrame>
                </p:grpSp>
              </p:grpSp>
              <p:grpSp>
                <p:nvGrpSpPr>
                  <p:cNvPr id="2" name="38 Grupo"/>
                  <p:cNvGrpSpPr/>
                  <p:nvPr/>
                </p:nvGrpSpPr>
                <p:grpSpPr>
                  <a:xfrm>
                    <a:off x="1959720" y="2287042"/>
                    <a:ext cx="567655" cy="623316"/>
                    <a:chOff x="3071802" y="1300154"/>
                    <a:chExt cx="500066" cy="485772"/>
                  </a:xfrm>
                </p:grpSpPr>
                <p:sp>
                  <p:nvSpPr>
                    <p:cNvPr id="23" name="22 Rectángulo"/>
                    <p:cNvSpPr/>
                    <p:nvPr/>
                  </p:nvSpPr>
                  <p:spPr>
                    <a:xfrm>
                      <a:off x="3071802" y="1300154"/>
                      <a:ext cx="500066" cy="4857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" name="23 CuadroTexto"/>
                    <p:cNvSpPr txBox="1"/>
                    <p:nvPr/>
                  </p:nvSpPr>
                  <p:spPr>
                    <a:xfrm>
                      <a:off x="3143240" y="1357298"/>
                      <a:ext cx="428628" cy="40011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2000" dirty="0"/>
                        <a:t>K</a:t>
                      </a:r>
                      <a:endParaRPr lang="es-AR" sz="2000" dirty="0" smtClean="0"/>
                    </a:p>
                  </p:txBody>
                </p:sp>
              </p:grpSp>
            </p:grpSp>
          </p:grpSp>
        </p:grpSp>
      </p:grp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995916"/>
            <a:ext cx="7429552" cy="38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CuadroTexto"/>
          <p:cNvSpPr txBox="1"/>
          <p:nvPr/>
        </p:nvSpPr>
        <p:spPr>
          <a:xfrm>
            <a:off x="7929586" y="409820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x"/>
            </a:pPr>
            <a:r>
              <a:rPr lang="es-AR" sz="2400" dirty="0" smtClean="0">
                <a:latin typeface="Symbol" pitchFamily="18" charset="2"/>
              </a:rPr>
              <a:t>=1</a:t>
            </a:r>
          </a:p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571736" y="714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Polo</a:t>
            </a:r>
            <a:r>
              <a:rPr lang="es-AR" b="1" dirty="0" smtClean="0"/>
              <a:t> agregado en el camino directo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9858412" y="4929198"/>
          <a:ext cx="3533775" cy="1166813"/>
        </p:xfrm>
        <a:graphic>
          <a:graphicData uri="http://schemas.openxmlformats.org/presentationml/2006/ole">
            <p:oleObj spid="_x0000_s64520" name="Ecuación" r:id="rId3" imgW="1459866" imgH="482391" progId="Equation.3">
              <p:embed/>
            </p:oleObj>
          </a:graphicData>
        </a:graphic>
      </p:graphicFrame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7429552" cy="38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48 CuadroTexto"/>
          <p:cNvSpPr txBox="1"/>
          <p:nvPr/>
        </p:nvSpPr>
        <p:spPr>
          <a:xfrm>
            <a:off x="7929586" y="409820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x"/>
            </a:pPr>
            <a:r>
              <a:rPr lang="es-AR" sz="2400" dirty="0" smtClean="0">
                <a:latin typeface="Symbol" pitchFamily="18" charset="2"/>
              </a:rPr>
              <a:t>=1</a:t>
            </a:r>
          </a:p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2571736" y="7143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Polo</a:t>
            </a:r>
            <a:r>
              <a:rPr lang="es-AR" b="1" dirty="0" smtClean="0"/>
              <a:t> agregado en el camino directo</a:t>
            </a:r>
            <a:endParaRPr lang="es-ES" b="1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142876" y="1357299"/>
            <a:ext cx="8929718" cy="7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39 CuadroTexto"/>
          <p:cNvSpPr txBox="1"/>
          <p:nvPr/>
        </p:nvSpPr>
        <p:spPr>
          <a:xfrm>
            <a:off x="2214546" y="2500306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¿Qué pasa con la velocidad?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grpSp>
        <p:nvGrpSpPr>
          <p:cNvPr id="2" name="50 Grupo"/>
          <p:cNvGrpSpPr/>
          <p:nvPr/>
        </p:nvGrpSpPr>
        <p:grpSpPr>
          <a:xfrm>
            <a:off x="601229" y="1472127"/>
            <a:ext cx="6899729" cy="1242494"/>
            <a:chOff x="601229" y="1472127"/>
            <a:chExt cx="6899729" cy="1242494"/>
          </a:xfrm>
        </p:grpSpPr>
        <p:sp>
          <p:nvSpPr>
            <p:cNvPr id="15" name="14 CuadroTexto"/>
            <p:cNvSpPr txBox="1"/>
            <p:nvPr/>
          </p:nvSpPr>
          <p:spPr>
            <a:xfrm>
              <a:off x="601229" y="1526333"/>
              <a:ext cx="398871" cy="47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</a:t>
              </a:r>
              <a:endParaRPr lang="es-ES" dirty="0"/>
            </a:p>
          </p:txBody>
        </p:sp>
        <p:grpSp>
          <p:nvGrpSpPr>
            <p:cNvPr id="5" name="46 Grupo"/>
            <p:cNvGrpSpPr/>
            <p:nvPr/>
          </p:nvGrpSpPr>
          <p:grpSpPr>
            <a:xfrm>
              <a:off x="1065731" y="1472127"/>
              <a:ext cx="6435227" cy="1242494"/>
              <a:chOff x="662222" y="2199654"/>
              <a:chExt cx="6435227" cy="1242494"/>
            </a:xfrm>
          </p:grpSpPr>
          <p:cxnSp>
            <p:nvCxnSpPr>
              <p:cNvPr id="7" name="6 Conector recto de flecha"/>
              <p:cNvCxnSpPr/>
              <p:nvPr/>
            </p:nvCxnSpPr>
            <p:spPr>
              <a:xfrm>
                <a:off x="662222" y="2712583"/>
                <a:ext cx="486562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45 Grupo"/>
              <p:cNvGrpSpPr/>
              <p:nvPr/>
            </p:nvGrpSpPr>
            <p:grpSpPr>
              <a:xfrm>
                <a:off x="743315" y="2199654"/>
                <a:ext cx="6354134" cy="1242494"/>
                <a:chOff x="743315" y="2199654"/>
                <a:chExt cx="6354134" cy="1242494"/>
              </a:xfrm>
            </p:grpSpPr>
            <p:sp>
              <p:nvSpPr>
                <p:cNvPr id="9" name="8 Conector"/>
                <p:cNvSpPr/>
                <p:nvPr/>
              </p:nvSpPr>
              <p:spPr>
                <a:xfrm>
                  <a:off x="1148783" y="2571744"/>
                  <a:ext cx="194621" cy="21999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2" name="44 Grupo"/>
                <p:cNvGrpSpPr/>
                <p:nvPr/>
              </p:nvGrpSpPr>
              <p:grpSpPr>
                <a:xfrm>
                  <a:off x="743315" y="2199654"/>
                  <a:ext cx="6354134" cy="1242494"/>
                  <a:chOff x="743315" y="2199654"/>
                  <a:chExt cx="6354134" cy="1242494"/>
                </a:xfrm>
              </p:grpSpPr>
              <p:grpSp>
                <p:nvGrpSpPr>
                  <p:cNvPr id="25" name="43 Grupo"/>
                  <p:cNvGrpSpPr/>
                  <p:nvPr/>
                </p:nvGrpSpPr>
                <p:grpSpPr>
                  <a:xfrm>
                    <a:off x="743315" y="2199654"/>
                    <a:ext cx="6354134" cy="1242494"/>
                    <a:chOff x="743315" y="2143116"/>
                    <a:chExt cx="6354134" cy="1242494"/>
                  </a:xfrm>
                </p:grpSpPr>
                <p:cxnSp>
                  <p:nvCxnSpPr>
                    <p:cNvPr id="8" name="7 Conector recto de flecha"/>
                    <p:cNvCxnSpPr/>
                    <p:nvPr/>
                  </p:nvCxnSpPr>
                  <p:spPr>
                    <a:xfrm>
                      <a:off x="6286512" y="2643182"/>
                      <a:ext cx="810937" cy="203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13 Conector recto de flecha"/>
                    <p:cNvCxnSpPr/>
                    <p:nvPr/>
                  </p:nvCxnSpPr>
                  <p:spPr>
                    <a:xfrm rot="5400000">
                      <a:off x="4526582" y="3027518"/>
                      <a:ext cx="714381" cy="1803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42 Grupo"/>
                    <p:cNvGrpSpPr/>
                    <p:nvPr/>
                  </p:nvGrpSpPr>
                  <p:grpSpPr>
                    <a:xfrm>
                      <a:off x="743315" y="2143116"/>
                      <a:ext cx="6295044" cy="1242493"/>
                      <a:chOff x="743315" y="2141228"/>
                      <a:chExt cx="6295044" cy="1242493"/>
                    </a:xfrm>
                  </p:grpSpPr>
                  <p:grpSp>
                    <p:nvGrpSpPr>
                      <p:cNvPr id="27" name="41 Grupo"/>
                      <p:cNvGrpSpPr/>
                      <p:nvPr/>
                    </p:nvGrpSpPr>
                    <p:grpSpPr>
                      <a:xfrm>
                        <a:off x="743315" y="2193725"/>
                        <a:ext cx="6295044" cy="1189996"/>
                        <a:chOff x="743315" y="2193725"/>
                        <a:chExt cx="6295044" cy="1189996"/>
                      </a:xfrm>
                    </p:grpSpPr>
                    <p:cxnSp>
                      <p:nvCxnSpPr>
                        <p:cNvPr id="37" name="36 Conector recto de flecha"/>
                        <p:cNvCxnSpPr/>
                        <p:nvPr/>
                      </p:nvCxnSpPr>
                      <p:spPr>
                        <a:xfrm>
                          <a:off x="4572000" y="2643182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9 Conector recto de flecha"/>
                        <p:cNvCxnSpPr/>
                        <p:nvPr/>
                      </p:nvCxnSpPr>
                      <p:spPr>
                        <a:xfrm>
                          <a:off x="2446281" y="2637250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8" name="39 Grupo"/>
                        <p:cNvGrpSpPr/>
                        <p:nvPr/>
                      </p:nvGrpSpPr>
                      <p:grpSpPr>
                        <a:xfrm>
                          <a:off x="3013938" y="2195376"/>
                          <a:ext cx="1699786" cy="806647"/>
                          <a:chOff x="4071934" y="1228716"/>
                          <a:chExt cx="642942" cy="628648"/>
                        </a:xfrm>
                        <a:noFill/>
                      </p:grpSpPr>
                      <p:sp>
                        <p:nvSpPr>
                          <p:cNvPr id="21" name="20 Rectángulo"/>
                          <p:cNvSpPr/>
                          <p:nvPr/>
                        </p:nvSpPr>
                        <p:spPr>
                          <a:xfrm>
                            <a:off x="4071934" y="1228716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22" name="21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13" name="12 Conector recto de flecha"/>
                        <p:cNvCxnSpPr>
                          <a:endCxn id="9" idx="5"/>
                        </p:cNvCxnSpPr>
                        <p:nvPr/>
                      </p:nvCxnSpPr>
                      <p:spPr>
                        <a:xfrm rot="16200000" flipV="1">
                          <a:off x="1202590" y="2871831"/>
                          <a:ext cx="624202" cy="39957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" name="16 CuadroTexto"/>
                        <p:cNvSpPr txBox="1"/>
                        <p:nvPr/>
                      </p:nvSpPr>
                      <p:spPr>
                        <a:xfrm>
                          <a:off x="743315" y="2637250"/>
                          <a:ext cx="378856" cy="5133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000" dirty="0"/>
                            <a:t>+</a:t>
                          </a:r>
                          <a:endParaRPr lang="es-ES" sz="2000" dirty="0"/>
                        </a:p>
                      </p:txBody>
                    </p:sp>
                    <p:sp>
                      <p:nvSpPr>
                        <p:cNvPr id="18" name="17 CuadroTexto"/>
                        <p:cNvSpPr txBox="1"/>
                        <p:nvPr/>
                      </p:nvSpPr>
                      <p:spPr>
                        <a:xfrm>
                          <a:off x="1067689" y="2778190"/>
                          <a:ext cx="326084" cy="5923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400" dirty="0" smtClean="0"/>
                            <a:t>-</a:t>
                          </a:r>
                          <a:endParaRPr lang="es-ES" sz="2400" dirty="0"/>
                        </a:p>
                      </p:txBody>
                    </p:sp>
                    <p:grpSp>
                      <p:nvGrpSpPr>
                        <p:cNvPr id="29" name="39 Grupo"/>
                        <p:cNvGrpSpPr/>
                        <p:nvPr/>
                      </p:nvGrpSpPr>
                      <p:grpSpPr>
                        <a:xfrm>
                          <a:off x="5000628" y="2193725"/>
                          <a:ext cx="1285884" cy="806647"/>
                          <a:chOff x="4071934" y="1213955"/>
                          <a:chExt cx="642942" cy="628648"/>
                        </a:xfrm>
                        <a:noFill/>
                      </p:grpSpPr>
                      <p:sp>
                        <p:nvSpPr>
                          <p:cNvPr id="35" name="34 Rectángulo"/>
                          <p:cNvSpPr/>
                          <p:nvPr/>
                        </p:nvSpPr>
                        <p:spPr>
                          <a:xfrm>
                            <a:off x="4071934" y="1213955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36" name="35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6" name="5 Conector recto de flecha"/>
                        <p:cNvCxnSpPr/>
                        <p:nvPr/>
                      </p:nvCxnSpPr>
                      <p:spPr>
                        <a:xfrm>
                          <a:off x="1310971" y="2654157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" name="15 CuadroTexto"/>
                        <p:cNvSpPr txBox="1"/>
                        <p:nvPr/>
                      </p:nvSpPr>
                      <p:spPr>
                        <a:xfrm>
                          <a:off x="6643702" y="2212666"/>
                          <a:ext cx="394657" cy="4861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ES" dirty="0"/>
                        </a:p>
                      </p:txBody>
                    </p:sp>
                    <p:cxnSp>
                      <p:nvCxnSpPr>
                        <p:cNvPr id="19" name="18 Conector recto de flecha"/>
                        <p:cNvCxnSpPr/>
                        <p:nvPr/>
                      </p:nvCxnSpPr>
                      <p:spPr>
                        <a:xfrm>
                          <a:off x="1714480" y="3355675"/>
                          <a:ext cx="3168391" cy="28046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aphicFrame>
                      <p:nvGraphicFramePr>
                        <p:cNvPr id="20" name="19 Objeto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214679" y="2206104"/>
                        <a:ext cx="1343986" cy="794268"/>
                      </p:xfrm>
                      <a:graphic>
                        <a:graphicData uri="http://schemas.openxmlformats.org/presentationml/2006/ole">
                          <p:oleObj spid="_x0000_s65559" name="Ecuación" r:id="rId3" imgW="850531" imgH="469696" progId="Equation.3">
                            <p:embed/>
                          </p:oleObj>
                        </a:graphicData>
                      </a:graphic>
                    </p:graphicFrame>
                  </p:grpSp>
                  <p:graphicFrame>
                    <p:nvGraphicFramePr>
                      <p:cNvPr id="61447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214942" y="2141228"/>
                      <a:ext cx="801687" cy="914395"/>
                    </p:xfrm>
                    <a:graphic>
                      <a:graphicData uri="http://schemas.openxmlformats.org/presentationml/2006/ole">
                        <p:oleObj spid="_x0000_s65560" name="Ecuación" r:id="rId4" imgW="507780" imgH="444307" progId="Equation.3">
                          <p:embed/>
                        </p:oleObj>
                      </a:graphicData>
                    </a:graphic>
                  </p:graphicFrame>
                </p:grpSp>
              </p:grpSp>
              <p:grpSp>
                <p:nvGrpSpPr>
                  <p:cNvPr id="30" name="38 Grupo"/>
                  <p:cNvGrpSpPr/>
                  <p:nvPr/>
                </p:nvGrpSpPr>
                <p:grpSpPr>
                  <a:xfrm>
                    <a:off x="1959720" y="2287042"/>
                    <a:ext cx="567655" cy="623316"/>
                    <a:chOff x="3071802" y="1300154"/>
                    <a:chExt cx="500066" cy="485772"/>
                  </a:xfrm>
                </p:grpSpPr>
                <p:sp>
                  <p:nvSpPr>
                    <p:cNvPr id="23" name="22 Rectángulo"/>
                    <p:cNvSpPr/>
                    <p:nvPr/>
                  </p:nvSpPr>
                  <p:spPr>
                    <a:xfrm>
                      <a:off x="3071802" y="1300154"/>
                      <a:ext cx="500066" cy="4857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" name="23 CuadroTexto"/>
                    <p:cNvSpPr txBox="1"/>
                    <p:nvPr/>
                  </p:nvSpPr>
                  <p:spPr>
                    <a:xfrm>
                      <a:off x="3143240" y="1357298"/>
                      <a:ext cx="428628" cy="40011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2000" dirty="0"/>
                        <a:t>K</a:t>
                      </a:r>
                      <a:endParaRPr lang="es-AR" sz="2000" dirty="0" smtClean="0"/>
                    </a:p>
                  </p:txBody>
                </p:sp>
              </p:grpSp>
            </p:grpSp>
          </p:grpSp>
        </p:grpSp>
      </p:grpSp>
      <p:sp>
        <p:nvSpPr>
          <p:cNvPr id="50" name="49 Rectángulo"/>
          <p:cNvSpPr/>
          <p:nvPr/>
        </p:nvSpPr>
        <p:spPr>
          <a:xfrm>
            <a:off x="2571736" y="64291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Polo</a:t>
            </a:r>
            <a:r>
              <a:rPr lang="es-AR" b="1" dirty="0" smtClean="0"/>
              <a:t> agregado a la FT de lazo cerrado</a:t>
            </a:r>
            <a:endParaRPr lang="es-ES" b="1" dirty="0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786050" y="2928934"/>
          <a:ext cx="2428892" cy="836809"/>
        </p:xfrm>
        <a:graphic>
          <a:graphicData uri="http://schemas.openxmlformats.org/presentationml/2006/ole">
            <p:oleObj spid="_x0000_s65561" name="Ecuación" r:id="rId5" imgW="1485900" imgH="482600" progId="Equation.3">
              <p:embed/>
            </p:oleObj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2143108" y="4143380"/>
          <a:ext cx="4572032" cy="1018135"/>
        </p:xfrm>
        <a:graphic>
          <a:graphicData uri="http://schemas.openxmlformats.org/presentationml/2006/ole">
            <p:oleObj spid="_x0000_s65562" name="Ecuación" r:id="rId6" imgW="22987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2571736" y="64291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Polo</a:t>
            </a:r>
            <a:r>
              <a:rPr lang="es-AR" b="1" dirty="0" smtClean="0"/>
              <a:t> agregado a la FT de lazo cerrado</a:t>
            </a:r>
            <a:endParaRPr lang="es-ES" b="1" dirty="0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48" y="2993270"/>
            <a:ext cx="7032100" cy="386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CuadroTexto"/>
          <p:cNvSpPr txBox="1"/>
          <p:nvPr/>
        </p:nvSpPr>
        <p:spPr>
          <a:xfrm>
            <a:off x="7643834" y="409820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x"/>
            </a:pPr>
            <a:r>
              <a:rPr lang="es-AR" sz="2400" dirty="0" smtClean="0">
                <a:latin typeface="Symbol" pitchFamily="18" charset="2"/>
              </a:rPr>
              <a:t>=0,5</a:t>
            </a:r>
          </a:p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714480" y="142873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¿Qué pasa con el sobre-pico?</a:t>
            </a:r>
            <a:endParaRPr lang="es-ES" sz="24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143108" y="2214554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¿Qué pasa con la velocidad?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grpSp>
        <p:nvGrpSpPr>
          <p:cNvPr id="2" name="50 Grupo"/>
          <p:cNvGrpSpPr/>
          <p:nvPr/>
        </p:nvGrpSpPr>
        <p:grpSpPr>
          <a:xfrm>
            <a:off x="601229" y="1524624"/>
            <a:ext cx="6899729" cy="1189997"/>
            <a:chOff x="601229" y="1524624"/>
            <a:chExt cx="6899729" cy="1189997"/>
          </a:xfrm>
        </p:grpSpPr>
        <p:sp>
          <p:nvSpPr>
            <p:cNvPr id="15" name="14 CuadroTexto"/>
            <p:cNvSpPr txBox="1"/>
            <p:nvPr/>
          </p:nvSpPr>
          <p:spPr>
            <a:xfrm>
              <a:off x="601229" y="1526333"/>
              <a:ext cx="398871" cy="47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</a:t>
              </a:r>
              <a:endParaRPr lang="es-ES" dirty="0"/>
            </a:p>
          </p:txBody>
        </p:sp>
        <p:grpSp>
          <p:nvGrpSpPr>
            <p:cNvPr id="5" name="46 Grupo"/>
            <p:cNvGrpSpPr/>
            <p:nvPr/>
          </p:nvGrpSpPr>
          <p:grpSpPr>
            <a:xfrm>
              <a:off x="1065731" y="1524624"/>
              <a:ext cx="6435227" cy="1189997"/>
              <a:chOff x="662222" y="2252151"/>
              <a:chExt cx="6435227" cy="1189997"/>
            </a:xfrm>
          </p:grpSpPr>
          <p:cxnSp>
            <p:nvCxnSpPr>
              <p:cNvPr id="7" name="6 Conector recto de flecha"/>
              <p:cNvCxnSpPr/>
              <p:nvPr/>
            </p:nvCxnSpPr>
            <p:spPr>
              <a:xfrm>
                <a:off x="662222" y="2712583"/>
                <a:ext cx="486562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45 Grupo"/>
              <p:cNvGrpSpPr/>
              <p:nvPr/>
            </p:nvGrpSpPr>
            <p:grpSpPr>
              <a:xfrm>
                <a:off x="743315" y="2252151"/>
                <a:ext cx="6354134" cy="1189997"/>
                <a:chOff x="743315" y="2252151"/>
                <a:chExt cx="6354134" cy="1189997"/>
              </a:xfrm>
            </p:grpSpPr>
            <p:sp>
              <p:nvSpPr>
                <p:cNvPr id="9" name="8 Conector"/>
                <p:cNvSpPr/>
                <p:nvPr/>
              </p:nvSpPr>
              <p:spPr>
                <a:xfrm>
                  <a:off x="1148783" y="2571744"/>
                  <a:ext cx="194621" cy="21999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2" name="44 Grupo"/>
                <p:cNvGrpSpPr/>
                <p:nvPr/>
              </p:nvGrpSpPr>
              <p:grpSpPr>
                <a:xfrm>
                  <a:off x="743315" y="2252151"/>
                  <a:ext cx="6354134" cy="1189997"/>
                  <a:chOff x="743315" y="2252151"/>
                  <a:chExt cx="6354134" cy="1189997"/>
                </a:xfrm>
              </p:grpSpPr>
              <p:grpSp>
                <p:nvGrpSpPr>
                  <p:cNvPr id="25" name="43 Grupo"/>
                  <p:cNvGrpSpPr/>
                  <p:nvPr/>
                </p:nvGrpSpPr>
                <p:grpSpPr>
                  <a:xfrm>
                    <a:off x="743315" y="2252151"/>
                    <a:ext cx="6354134" cy="1189997"/>
                    <a:chOff x="743315" y="2195613"/>
                    <a:chExt cx="6354134" cy="1189997"/>
                  </a:xfrm>
                </p:grpSpPr>
                <p:cxnSp>
                  <p:nvCxnSpPr>
                    <p:cNvPr id="8" name="7 Conector recto de flecha"/>
                    <p:cNvCxnSpPr/>
                    <p:nvPr/>
                  </p:nvCxnSpPr>
                  <p:spPr>
                    <a:xfrm>
                      <a:off x="6286512" y="2643182"/>
                      <a:ext cx="810937" cy="203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13 Conector recto de flecha"/>
                    <p:cNvCxnSpPr/>
                    <p:nvPr/>
                  </p:nvCxnSpPr>
                  <p:spPr>
                    <a:xfrm rot="5400000">
                      <a:off x="4526582" y="3027518"/>
                      <a:ext cx="714381" cy="1803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42 Grupo"/>
                    <p:cNvGrpSpPr/>
                    <p:nvPr/>
                  </p:nvGrpSpPr>
                  <p:grpSpPr>
                    <a:xfrm>
                      <a:off x="743315" y="2195613"/>
                      <a:ext cx="6295044" cy="1189996"/>
                      <a:chOff x="743315" y="2193725"/>
                      <a:chExt cx="6295044" cy="1189996"/>
                    </a:xfrm>
                  </p:grpSpPr>
                  <p:grpSp>
                    <p:nvGrpSpPr>
                      <p:cNvPr id="27" name="41 Grupo"/>
                      <p:cNvGrpSpPr/>
                      <p:nvPr/>
                    </p:nvGrpSpPr>
                    <p:grpSpPr>
                      <a:xfrm>
                        <a:off x="743315" y="2193725"/>
                        <a:ext cx="6295044" cy="1189996"/>
                        <a:chOff x="743315" y="2193725"/>
                        <a:chExt cx="6295044" cy="1189996"/>
                      </a:xfrm>
                    </p:grpSpPr>
                    <p:cxnSp>
                      <p:nvCxnSpPr>
                        <p:cNvPr id="37" name="36 Conector recto de flecha"/>
                        <p:cNvCxnSpPr/>
                        <p:nvPr/>
                      </p:nvCxnSpPr>
                      <p:spPr>
                        <a:xfrm>
                          <a:off x="4572000" y="2643182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9 Conector recto de flecha"/>
                        <p:cNvCxnSpPr/>
                        <p:nvPr/>
                      </p:nvCxnSpPr>
                      <p:spPr>
                        <a:xfrm>
                          <a:off x="2446281" y="2637250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8" name="39 Grupo"/>
                        <p:cNvGrpSpPr/>
                        <p:nvPr/>
                      </p:nvGrpSpPr>
                      <p:grpSpPr>
                        <a:xfrm>
                          <a:off x="3013938" y="2195376"/>
                          <a:ext cx="1699786" cy="806647"/>
                          <a:chOff x="4071934" y="1228716"/>
                          <a:chExt cx="642942" cy="628648"/>
                        </a:xfrm>
                        <a:noFill/>
                      </p:grpSpPr>
                      <p:sp>
                        <p:nvSpPr>
                          <p:cNvPr id="21" name="20 Rectángulo"/>
                          <p:cNvSpPr/>
                          <p:nvPr/>
                        </p:nvSpPr>
                        <p:spPr>
                          <a:xfrm>
                            <a:off x="4071934" y="1228716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22" name="21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13" name="12 Conector recto de flecha"/>
                        <p:cNvCxnSpPr>
                          <a:endCxn id="9" idx="5"/>
                        </p:cNvCxnSpPr>
                        <p:nvPr/>
                      </p:nvCxnSpPr>
                      <p:spPr>
                        <a:xfrm rot="16200000" flipV="1">
                          <a:off x="1202590" y="2871831"/>
                          <a:ext cx="624202" cy="39957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" name="16 CuadroTexto"/>
                        <p:cNvSpPr txBox="1"/>
                        <p:nvPr/>
                      </p:nvSpPr>
                      <p:spPr>
                        <a:xfrm>
                          <a:off x="743315" y="2637250"/>
                          <a:ext cx="378856" cy="5133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000" dirty="0"/>
                            <a:t>+</a:t>
                          </a:r>
                          <a:endParaRPr lang="es-ES" sz="2000" dirty="0"/>
                        </a:p>
                      </p:txBody>
                    </p:sp>
                    <p:sp>
                      <p:nvSpPr>
                        <p:cNvPr id="18" name="17 CuadroTexto"/>
                        <p:cNvSpPr txBox="1"/>
                        <p:nvPr/>
                      </p:nvSpPr>
                      <p:spPr>
                        <a:xfrm>
                          <a:off x="1067689" y="2778190"/>
                          <a:ext cx="326084" cy="5923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400" dirty="0" smtClean="0"/>
                            <a:t>-</a:t>
                          </a:r>
                          <a:endParaRPr lang="es-ES" sz="2400" dirty="0"/>
                        </a:p>
                      </p:txBody>
                    </p:sp>
                    <p:grpSp>
                      <p:nvGrpSpPr>
                        <p:cNvPr id="29" name="39 Grupo"/>
                        <p:cNvGrpSpPr/>
                        <p:nvPr/>
                      </p:nvGrpSpPr>
                      <p:grpSpPr>
                        <a:xfrm>
                          <a:off x="5000628" y="2193725"/>
                          <a:ext cx="1285884" cy="806647"/>
                          <a:chOff x="4071934" y="1213955"/>
                          <a:chExt cx="642942" cy="628648"/>
                        </a:xfrm>
                        <a:noFill/>
                      </p:grpSpPr>
                      <p:sp>
                        <p:nvSpPr>
                          <p:cNvPr id="35" name="34 Rectángulo"/>
                          <p:cNvSpPr/>
                          <p:nvPr/>
                        </p:nvSpPr>
                        <p:spPr>
                          <a:xfrm>
                            <a:off x="4071934" y="1213955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36" name="35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6" name="5 Conector recto de flecha"/>
                        <p:cNvCxnSpPr/>
                        <p:nvPr/>
                      </p:nvCxnSpPr>
                      <p:spPr>
                        <a:xfrm>
                          <a:off x="1310971" y="2654157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" name="15 CuadroTexto"/>
                        <p:cNvSpPr txBox="1"/>
                        <p:nvPr/>
                      </p:nvSpPr>
                      <p:spPr>
                        <a:xfrm>
                          <a:off x="6643702" y="2212666"/>
                          <a:ext cx="394657" cy="4861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ES" dirty="0"/>
                        </a:p>
                      </p:txBody>
                    </p:sp>
                    <p:cxnSp>
                      <p:nvCxnSpPr>
                        <p:cNvPr id="19" name="18 Conector recto de flecha"/>
                        <p:cNvCxnSpPr/>
                        <p:nvPr/>
                      </p:nvCxnSpPr>
                      <p:spPr>
                        <a:xfrm>
                          <a:off x="1714480" y="3355675"/>
                          <a:ext cx="3168391" cy="28046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aphicFrame>
                      <p:nvGraphicFramePr>
                        <p:cNvPr id="20" name="19 Objeto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214679" y="2206104"/>
                        <a:ext cx="1343986" cy="794268"/>
                      </p:xfrm>
                      <a:graphic>
                        <a:graphicData uri="http://schemas.openxmlformats.org/presentationml/2006/ole">
                          <p:oleObj spid="_x0000_s67606" name="Ecuación" r:id="rId3" imgW="850531" imgH="469696" progId="Equation.3">
                            <p:embed/>
                          </p:oleObj>
                        </a:graphicData>
                      </a:graphic>
                    </p:graphicFrame>
                  </p:grpSp>
                  <p:graphicFrame>
                    <p:nvGraphicFramePr>
                      <p:cNvPr id="61447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233704" y="2348676"/>
                      <a:ext cx="762000" cy="496888"/>
                    </p:xfrm>
                    <a:graphic>
                      <a:graphicData uri="http://schemas.openxmlformats.org/presentationml/2006/ole">
                        <p:oleObj spid="_x0000_s67607" name="Ecuación" r:id="rId4" imgW="482391" imgH="241195" progId="Equation.3">
                          <p:embed/>
                        </p:oleObj>
                      </a:graphicData>
                    </a:graphic>
                  </p:graphicFrame>
                </p:grpSp>
              </p:grpSp>
              <p:grpSp>
                <p:nvGrpSpPr>
                  <p:cNvPr id="30" name="38 Grupo"/>
                  <p:cNvGrpSpPr/>
                  <p:nvPr/>
                </p:nvGrpSpPr>
                <p:grpSpPr>
                  <a:xfrm>
                    <a:off x="1959720" y="2287042"/>
                    <a:ext cx="567655" cy="623316"/>
                    <a:chOff x="3071802" y="1300154"/>
                    <a:chExt cx="500066" cy="485772"/>
                  </a:xfrm>
                </p:grpSpPr>
                <p:sp>
                  <p:nvSpPr>
                    <p:cNvPr id="23" name="22 Rectángulo"/>
                    <p:cNvSpPr/>
                    <p:nvPr/>
                  </p:nvSpPr>
                  <p:spPr>
                    <a:xfrm>
                      <a:off x="3071802" y="1300154"/>
                      <a:ext cx="500066" cy="4857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" name="23 CuadroTexto"/>
                    <p:cNvSpPr txBox="1"/>
                    <p:nvPr/>
                  </p:nvSpPr>
                  <p:spPr>
                    <a:xfrm>
                      <a:off x="3143240" y="1357298"/>
                      <a:ext cx="428628" cy="40011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2000" dirty="0"/>
                        <a:t>K</a:t>
                      </a:r>
                      <a:endParaRPr lang="es-AR" sz="2000" dirty="0" smtClean="0"/>
                    </a:p>
                  </p:txBody>
                </p:sp>
              </p:grpSp>
            </p:grpSp>
          </p:grpSp>
        </p:grpSp>
      </p:grpSp>
      <p:sp>
        <p:nvSpPr>
          <p:cNvPr id="50" name="49 Rectángulo"/>
          <p:cNvSpPr/>
          <p:nvPr/>
        </p:nvSpPr>
        <p:spPr>
          <a:xfrm>
            <a:off x="2571736" y="64291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Cero </a:t>
            </a:r>
            <a:r>
              <a:rPr lang="es-AR" b="1" dirty="0" smtClean="0"/>
              <a:t>agregado a la FT de lazo cerrado</a:t>
            </a:r>
            <a:endParaRPr lang="es-ES" b="1" dirty="0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786050" y="2928934"/>
          <a:ext cx="2428892" cy="836809"/>
        </p:xfrm>
        <a:graphic>
          <a:graphicData uri="http://schemas.openxmlformats.org/presentationml/2006/ole">
            <p:oleObj spid="_x0000_s67608" name="Ecuación" r:id="rId5" imgW="1485900" imgH="482600" progId="Equation.3">
              <p:embed/>
            </p:oleObj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2643174" y="4357694"/>
          <a:ext cx="3486150" cy="1044575"/>
        </p:xfrm>
        <a:graphic>
          <a:graphicData uri="http://schemas.openxmlformats.org/presentationml/2006/ole">
            <p:oleObj spid="_x0000_s67609" name="Ecuación" r:id="rId6" imgW="17526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grpSp>
        <p:nvGrpSpPr>
          <p:cNvPr id="2" name="50 Grupo"/>
          <p:cNvGrpSpPr/>
          <p:nvPr/>
        </p:nvGrpSpPr>
        <p:grpSpPr>
          <a:xfrm>
            <a:off x="601229" y="1524624"/>
            <a:ext cx="6899729" cy="1189997"/>
            <a:chOff x="601229" y="1524624"/>
            <a:chExt cx="6899729" cy="1189997"/>
          </a:xfrm>
        </p:grpSpPr>
        <p:sp>
          <p:nvSpPr>
            <p:cNvPr id="15" name="14 CuadroTexto"/>
            <p:cNvSpPr txBox="1"/>
            <p:nvPr/>
          </p:nvSpPr>
          <p:spPr>
            <a:xfrm>
              <a:off x="601229" y="1526333"/>
              <a:ext cx="398871" cy="47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smtClean="0"/>
                <a:t>R</a:t>
              </a:r>
              <a:endParaRPr lang="es-ES" dirty="0"/>
            </a:p>
          </p:txBody>
        </p:sp>
        <p:grpSp>
          <p:nvGrpSpPr>
            <p:cNvPr id="5" name="46 Grupo"/>
            <p:cNvGrpSpPr/>
            <p:nvPr/>
          </p:nvGrpSpPr>
          <p:grpSpPr>
            <a:xfrm>
              <a:off x="1065731" y="1524624"/>
              <a:ext cx="6435227" cy="1189997"/>
              <a:chOff x="662222" y="2252151"/>
              <a:chExt cx="6435227" cy="1189997"/>
            </a:xfrm>
          </p:grpSpPr>
          <p:cxnSp>
            <p:nvCxnSpPr>
              <p:cNvPr id="7" name="6 Conector recto de flecha"/>
              <p:cNvCxnSpPr/>
              <p:nvPr/>
            </p:nvCxnSpPr>
            <p:spPr>
              <a:xfrm>
                <a:off x="662222" y="2712583"/>
                <a:ext cx="486562" cy="203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45 Grupo"/>
              <p:cNvGrpSpPr/>
              <p:nvPr/>
            </p:nvGrpSpPr>
            <p:grpSpPr>
              <a:xfrm>
                <a:off x="743315" y="2252151"/>
                <a:ext cx="6354134" cy="1189997"/>
                <a:chOff x="743315" y="2252151"/>
                <a:chExt cx="6354134" cy="1189997"/>
              </a:xfrm>
            </p:grpSpPr>
            <p:sp>
              <p:nvSpPr>
                <p:cNvPr id="9" name="8 Conector"/>
                <p:cNvSpPr/>
                <p:nvPr/>
              </p:nvSpPr>
              <p:spPr>
                <a:xfrm>
                  <a:off x="1148783" y="2571744"/>
                  <a:ext cx="194621" cy="21999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2" name="44 Grupo"/>
                <p:cNvGrpSpPr/>
                <p:nvPr/>
              </p:nvGrpSpPr>
              <p:grpSpPr>
                <a:xfrm>
                  <a:off x="743315" y="2252151"/>
                  <a:ext cx="6354134" cy="1189997"/>
                  <a:chOff x="743315" y="2252151"/>
                  <a:chExt cx="6354134" cy="1189997"/>
                </a:xfrm>
              </p:grpSpPr>
              <p:grpSp>
                <p:nvGrpSpPr>
                  <p:cNvPr id="25" name="43 Grupo"/>
                  <p:cNvGrpSpPr/>
                  <p:nvPr/>
                </p:nvGrpSpPr>
                <p:grpSpPr>
                  <a:xfrm>
                    <a:off x="743315" y="2252151"/>
                    <a:ext cx="6354134" cy="1189997"/>
                    <a:chOff x="743315" y="2195613"/>
                    <a:chExt cx="6354134" cy="1189997"/>
                  </a:xfrm>
                </p:grpSpPr>
                <p:cxnSp>
                  <p:nvCxnSpPr>
                    <p:cNvPr id="8" name="7 Conector recto de flecha"/>
                    <p:cNvCxnSpPr/>
                    <p:nvPr/>
                  </p:nvCxnSpPr>
                  <p:spPr>
                    <a:xfrm>
                      <a:off x="6286512" y="2643182"/>
                      <a:ext cx="810937" cy="2037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13 Conector recto de flecha"/>
                    <p:cNvCxnSpPr/>
                    <p:nvPr/>
                  </p:nvCxnSpPr>
                  <p:spPr>
                    <a:xfrm rot="5400000">
                      <a:off x="4526582" y="3027518"/>
                      <a:ext cx="714381" cy="1803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42 Grupo"/>
                    <p:cNvGrpSpPr/>
                    <p:nvPr/>
                  </p:nvGrpSpPr>
                  <p:grpSpPr>
                    <a:xfrm>
                      <a:off x="743315" y="2195613"/>
                      <a:ext cx="6295044" cy="1189996"/>
                      <a:chOff x="743315" y="2193725"/>
                      <a:chExt cx="6295044" cy="1189996"/>
                    </a:xfrm>
                  </p:grpSpPr>
                  <p:grpSp>
                    <p:nvGrpSpPr>
                      <p:cNvPr id="27" name="41 Grupo"/>
                      <p:cNvGrpSpPr/>
                      <p:nvPr/>
                    </p:nvGrpSpPr>
                    <p:grpSpPr>
                      <a:xfrm>
                        <a:off x="743315" y="2193725"/>
                        <a:ext cx="6295044" cy="1189996"/>
                        <a:chOff x="743315" y="2193725"/>
                        <a:chExt cx="6295044" cy="1189996"/>
                      </a:xfrm>
                    </p:grpSpPr>
                    <p:cxnSp>
                      <p:nvCxnSpPr>
                        <p:cNvPr id="37" name="36 Conector recto de flecha"/>
                        <p:cNvCxnSpPr/>
                        <p:nvPr/>
                      </p:nvCxnSpPr>
                      <p:spPr>
                        <a:xfrm>
                          <a:off x="4572000" y="2643182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9 Conector recto de flecha"/>
                        <p:cNvCxnSpPr/>
                        <p:nvPr/>
                      </p:nvCxnSpPr>
                      <p:spPr>
                        <a:xfrm>
                          <a:off x="2446281" y="2637250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8" name="39 Grupo"/>
                        <p:cNvGrpSpPr/>
                        <p:nvPr/>
                      </p:nvGrpSpPr>
                      <p:grpSpPr>
                        <a:xfrm>
                          <a:off x="3013938" y="2195376"/>
                          <a:ext cx="1699786" cy="806647"/>
                          <a:chOff x="4071934" y="1228716"/>
                          <a:chExt cx="642942" cy="628648"/>
                        </a:xfrm>
                        <a:noFill/>
                      </p:grpSpPr>
                      <p:sp>
                        <p:nvSpPr>
                          <p:cNvPr id="21" name="20 Rectángulo"/>
                          <p:cNvSpPr/>
                          <p:nvPr/>
                        </p:nvSpPr>
                        <p:spPr>
                          <a:xfrm>
                            <a:off x="4071934" y="1228716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22" name="21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13" name="12 Conector recto de flecha"/>
                        <p:cNvCxnSpPr>
                          <a:endCxn id="9" idx="5"/>
                        </p:cNvCxnSpPr>
                        <p:nvPr/>
                      </p:nvCxnSpPr>
                      <p:spPr>
                        <a:xfrm rot="16200000" flipV="1">
                          <a:off x="1202590" y="2871831"/>
                          <a:ext cx="624202" cy="399578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" name="16 CuadroTexto"/>
                        <p:cNvSpPr txBox="1"/>
                        <p:nvPr/>
                      </p:nvSpPr>
                      <p:spPr>
                        <a:xfrm>
                          <a:off x="743315" y="2637250"/>
                          <a:ext cx="378856" cy="5133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000" dirty="0"/>
                            <a:t>+</a:t>
                          </a:r>
                          <a:endParaRPr lang="es-ES" sz="2000" dirty="0"/>
                        </a:p>
                      </p:txBody>
                    </p:sp>
                    <p:sp>
                      <p:nvSpPr>
                        <p:cNvPr id="18" name="17 CuadroTexto"/>
                        <p:cNvSpPr txBox="1"/>
                        <p:nvPr/>
                      </p:nvSpPr>
                      <p:spPr>
                        <a:xfrm>
                          <a:off x="1067689" y="2778190"/>
                          <a:ext cx="326084" cy="5923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s-AR" sz="2400" dirty="0" smtClean="0"/>
                            <a:t>-</a:t>
                          </a:r>
                          <a:endParaRPr lang="es-ES" sz="2400" dirty="0"/>
                        </a:p>
                      </p:txBody>
                    </p:sp>
                    <p:grpSp>
                      <p:nvGrpSpPr>
                        <p:cNvPr id="29" name="39 Grupo"/>
                        <p:cNvGrpSpPr/>
                        <p:nvPr/>
                      </p:nvGrpSpPr>
                      <p:grpSpPr>
                        <a:xfrm>
                          <a:off x="5000628" y="2193725"/>
                          <a:ext cx="1285884" cy="806647"/>
                          <a:chOff x="4071934" y="1213955"/>
                          <a:chExt cx="642942" cy="628648"/>
                        </a:xfrm>
                        <a:noFill/>
                      </p:grpSpPr>
                      <p:sp>
                        <p:nvSpPr>
                          <p:cNvPr id="35" name="34 Rectángulo"/>
                          <p:cNvSpPr/>
                          <p:nvPr/>
                        </p:nvSpPr>
                        <p:spPr>
                          <a:xfrm>
                            <a:off x="4071934" y="1213955"/>
                            <a:ext cx="642942" cy="62864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ES"/>
                          </a:p>
                        </p:txBody>
                      </p:sp>
                      <p:sp>
                        <p:nvSpPr>
                          <p:cNvPr id="36" name="35 CuadroTexto"/>
                          <p:cNvSpPr txBox="1"/>
                          <p:nvPr/>
                        </p:nvSpPr>
                        <p:spPr>
                          <a:xfrm>
                            <a:off x="4214810" y="1357298"/>
                            <a:ext cx="357190" cy="342296"/>
                          </a:xfrm>
                          <a:prstGeom prst="rect">
                            <a:avLst/>
                          </a:prstGeom>
                          <a:grpFill/>
                          <a:ln w="25400"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endParaRPr lang="es-ES" dirty="0"/>
                          </a:p>
                        </p:txBody>
                      </p:sp>
                    </p:grpSp>
                    <p:cxnSp>
                      <p:nvCxnSpPr>
                        <p:cNvPr id="6" name="5 Conector recto de flecha"/>
                        <p:cNvCxnSpPr/>
                        <p:nvPr/>
                      </p:nvCxnSpPr>
                      <p:spPr>
                        <a:xfrm>
                          <a:off x="1310971" y="2654157"/>
                          <a:ext cx="810937" cy="2037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" name="15 CuadroTexto"/>
                        <p:cNvSpPr txBox="1"/>
                        <p:nvPr/>
                      </p:nvSpPr>
                      <p:spPr>
                        <a:xfrm>
                          <a:off x="6643702" y="2212666"/>
                          <a:ext cx="394657" cy="4861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s-AR" dirty="0" smtClean="0"/>
                            <a:t>Y</a:t>
                          </a:r>
                          <a:endParaRPr lang="es-ES" dirty="0"/>
                        </a:p>
                      </p:txBody>
                    </p:sp>
                    <p:cxnSp>
                      <p:nvCxnSpPr>
                        <p:cNvPr id="19" name="18 Conector recto de flecha"/>
                        <p:cNvCxnSpPr/>
                        <p:nvPr/>
                      </p:nvCxnSpPr>
                      <p:spPr>
                        <a:xfrm>
                          <a:off x="1714480" y="3355675"/>
                          <a:ext cx="3168391" cy="28046"/>
                        </a:xfrm>
                        <a:prstGeom prst="straightConnector1">
                          <a:avLst/>
                        </a:prstGeom>
                        <a:ln w="25400"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aphicFrame>
                      <p:nvGraphicFramePr>
                        <p:cNvPr id="20" name="19 Objeto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214679" y="2206104"/>
                        <a:ext cx="1343986" cy="794268"/>
                      </p:xfrm>
                      <a:graphic>
                        <a:graphicData uri="http://schemas.openxmlformats.org/presentationml/2006/ole">
                          <p:oleObj spid="_x0000_s68620" name="Ecuación" r:id="rId3" imgW="850531" imgH="469696" progId="Equation.3">
                            <p:embed/>
                          </p:oleObj>
                        </a:graphicData>
                      </a:graphic>
                    </p:graphicFrame>
                  </p:grpSp>
                  <p:graphicFrame>
                    <p:nvGraphicFramePr>
                      <p:cNvPr id="61447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233704" y="2348676"/>
                      <a:ext cx="762000" cy="496888"/>
                    </p:xfrm>
                    <a:graphic>
                      <a:graphicData uri="http://schemas.openxmlformats.org/presentationml/2006/ole">
                        <p:oleObj spid="_x0000_s68621" name="Ecuación" r:id="rId4" imgW="482391" imgH="241195" progId="Equation.3">
                          <p:embed/>
                        </p:oleObj>
                      </a:graphicData>
                    </a:graphic>
                  </p:graphicFrame>
                </p:grpSp>
              </p:grpSp>
              <p:grpSp>
                <p:nvGrpSpPr>
                  <p:cNvPr id="30" name="38 Grupo"/>
                  <p:cNvGrpSpPr/>
                  <p:nvPr/>
                </p:nvGrpSpPr>
                <p:grpSpPr>
                  <a:xfrm>
                    <a:off x="1959720" y="2287042"/>
                    <a:ext cx="567655" cy="623316"/>
                    <a:chOff x="3071802" y="1300154"/>
                    <a:chExt cx="500066" cy="485772"/>
                  </a:xfrm>
                </p:grpSpPr>
                <p:sp>
                  <p:nvSpPr>
                    <p:cNvPr id="23" name="22 Rectángulo"/>
                    <p:cNvSpPr/>
                    <p:nvPr/>
                  </p:nvSpPr>
                  <p:spPr>
                    <a:xfrm>
                      <a:off x="3071802" y="1300154"/>
                      <a:ext cx="500066" cy="4857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24" name="23 CuadroTexto"/>
                    <p:cNvSpPr txBox="1"/>
                    <p:nvPr/>
                  </p:nvSpPr>
                  <p:spPr>
                    <a:xfrm>
                      <a:off x="3143240" y="1357298"/>
                      <a:ext cx="428628" cy="40011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2000" dirty="0"/>
                        <a:t>K</a:t>
                      </a:r>
                      <a:endParaRPr lang="es-AR" sz="2000" dirty="0" smtClean="0"/>
                    </a:p>
                  </p:txBody>
                </p:sp>
              </p:grpSp>
            </p:grpSp>
          </p:grpSp>
        </p:grpSp>
      </p:grpSp>
      <p:sp>
        <p:nvSpPr>
          <p:cNvPr id="50" name="49 Rectángulo"/>
          <p:cNvSpPr/>
          <p:nvPr/>
        </p:nvSpPr>
        <p:spPr>
          <a:xfrm>
            <a:off x="2571736" y="64291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Cero </a:t>
            </a:r>
            <a:r>
              <a:rPr lang="es-AR" b="1" dirty="0" smtClean="0"/>
              <a:t>agregado a la FT de lazo cerrado</a:t>
            </a:r>
            <a:endParaRPr lang="es-ES" b="1" dirty="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4969" y="3071810"/>
            <a:ext cx="553167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CuadroTexto"/>
          <p:cNvSpPr txBox="1"/>
          <p:nvPr/>
        </p:nvSpPr>
        <p:spPr>
          <a:xfrm>
            <a:off x="7643834" y="409820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x"/>
            </a:pPr>
            <a:r>
              <a:rPr lang="es-AR" sz="2400" dirty="0" smtClean="0">
                <a:latin typeface="Symbol" pitchFamily="18" charset="2"/>
              </a:rPr>
              <a:t>=0,5</a:t>
            </a:r>
          </a:p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418F-9824-4D0B-9BA2-1D55B059F81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456224" y="0"/>
            <a:ext cx="4901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u="sng" dirty="0" smtClean="0"/>
              <a:t>RESPUESTA EN EL TIEMPO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2571736" y="64291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Cero </a:t>
            </a:r>
            <a:r>
              <a:rPr lang="es-AR" b="1" dirty="0" smtClean="0"/>
              <a:t>agregado a la FT de lazo cerrado</a:t>
            </a:r>
            <a:endParaRPr lang="es-ES" b="1" dirty="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969" y="3071810"/>
            <a:ext cx="553167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CuadroTexto"/>
          <p:cNvSpPr txBox="1"/>
          <p:nvPr/>
        </p:nvSpPr>
        <p:spPr>
          <a:xfrm>
            <a:off x="7643834" y="4098201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x"/>
            </a:pPr>
            <a:r>
              <a:rPr lang="es-AR" sz="2400" dirty="0" smtClean="0">
                <a:latin typeface="Symbol" pitchFamily="18" charset="2"/>
              </a:rPr>
              <a:t>=0,5</a:t>
            </a:r>
          </a:p>
          <a:p>
            <a:r>
              <a:rPr lang="es-AR" sz="2400" dirty="0" smtClean="0">
                <a:latin typeface="Symbol" pitchFamily="18" charset="2"/>
              </a:rPr>
              <a:t>K=1</a:t>
            </a:r>
            <a:endParaRPr lang="es-ES" sz="2400" dirty="0">
              <a:latin typeface="Symbol" pitchFamily="18" charset="2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428728" y="107154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¿Qué pasa con el sobre-pico?</a:t>
            </a:r>
            <a:endParaRPr lang="es-ES" sz="2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143108" y="1643050"/>
            <a:ext cx="41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¿Qué pasa con la velocidad?</a:t>
            </a:r>
            <a:endParaRPr lang="es-E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2214554"/>
            <a:ext cx="8858280" cy="8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348</Words>
  <Application>Microsoft Office PowerPoint</Application>
  <PresentationFormat>Presentación en pantalla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Ecuación</vt:lpstr>
      <vt:lpstr>LA RESPUESTA TEMPORAL  Agregado de polos y ceros  Errores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Formigli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Manolo</dc:creator>
  <cp:lastModifiedBy>Manolo</cp:lastModifiedBy>
  <cp:revision>261</cp:revision>
  <dcterms:created xsi:type="dcterms:W3CDTF">2015-11-25T21:24:27Z</dcterms:created>
  <dcterms:modified xsi:type="dcterms:W3CDTF">2016-11-14T12:06:44Z</dcterms:modified>
</cp:coreProperties>
</file>