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62" r:id="rId4"/>
    <p:sldId id="272" r:id="rId5"/>
    <p:sldId id="271" r:id="rId6"/>
    <p:sldId id="260" r:id="rId7"/>
    <p:sldId id="261" r:id="rId8"/>
    <p:sldId id="264" r:id="rId9"/>
    <p:sldId id="280" r:id="rId10"/>
    <p:sldId id="281" r:id="rId11"/>
    <p:sldId id="273" r:id="rId12"/>
    <p:sldId id="274" r:id="rId13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5" autoAdjust="0"/>
    <p:restoredTop sz="98545" autoAdjust="0"/>
  </p:normalViewPr>
  <p:slideViewPr>
    <p:cSldViewPr>
      <p:cViewPr>
        <p:scale>
          <a:sx n="60" d="100"/>
          <a:sy n="60" d="100"/>
        </p:scale>
        <p:origin x="-11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6014-896B-46B1-9456-6F102DC47E9D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AEBA-95E3-4B0A-9A03-19BD041FB8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6014-896B-46B1-9456-6F102DC47E9D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AEBA-95E3-4B0A-9A03-19BD041FB8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6014-896B-46B1-9456-6F102DC47E9D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AEBA-95E3-4B0A-9A03-19BD041FB8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6014-896B-46B1-9456-6F102DC47E9D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AEBA-95E3-4B0A-9A03-19BD041FB8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6014-896B-46B1-9456-6F102DC47E9D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AEBA-95E3-4B0A-9A03-19BD041FB8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6014-896B-46B1-9456-6F102DC47E9D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AEBA-95E3-4B0A-9A03-19BD041FB8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6014-896B-46B1-9456-6F102DC47E9D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AEBA-95E3-4B0A-9A03-19BD041FB8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6014-896B-46B1-9456-6F102DC47E9D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AEBA-95E3-4B0A-9A03-19BD041FB8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6014-896B-46B1-9456-6F102DC47E9D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AEBA-95E3-4B0A-9A03-19BD041FB8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6014-896B-46B1-9456-6F102DC47E9D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AEBA-95E3-4B0A-9A03-19BD041FB8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6014-896B-46B1-9456-6F102DC47E9D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AEBA-95E3-4B0A-9A03-19BD041FB8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D6014-896B-46B1-9456-6F102DC47E9D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1AEBA-95E3-4B0A-9A03-19BD041FB8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sistemas estables resp tiemp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91" y="0"/>
            <a:ext cx="838401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71472" y="0"/>
            <a:ext cx="6500826" cy="78581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Ejemplo de estabilidad condicional: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2 Imagen" descr="Nyquist_condicio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2669"/>
            <a:ext cx="9144000" cy="593266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857232"/>
            <a:ext cx="8286808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sz="3200" dirty="0" smtClean="0">
                <a:solidFill>
                  <a:srgbClr val="FF0000"/>
                </a:solidFill>
              </a:rPr>
              <a:t> AB</a:t>
            </a:r>
            <a:r>
              <a:rPr lang="es-AR" sz="3200" dirty="0" smtClean="0">
                <a:solidFill>
                  <a:srgbClr val="FF0000"/>
                </a:solidFill>
                <a:sym typeface="Symbol"/>
              </a:rPr>
              <a:t> </a:t>
            </a:r>
            <a:r>
              <a:rPr lang="es-AR" sz="3200" dirty="0" smtClean="0">
                <a:solidFill>
                  <a:srgbClr val="FF0000"/>
                </a:solidFill>
                <a:latin typeface="Symbol" pitchFamily="18" charset="2"/>
              </a:rPr>
              <a:t> 1,2-1,8.w</a:t>
            </a:r>
            <a:r>
              <a:rPr lang="es-AR" sz="3200" dirty="0" smtClean="0">
                <a:solidFill>
                  <a:srgbClr val="FF0000"/>
                </a:solidFill>
              </a:rPr>
              <a:t>c</a:t>
            </a:r>
            <a:r>
              <a:rPr lang="es-AR" sz="3200" baseline="-25000" dirty="0" smtClean="0">
                <a:solidFill>
                  <a:srgbClr val="FF0000"/>
                </a:solidFill>
              </a:rPr>
              <a:t>0dB</a:t>
            </a:r>
            <a:r>
              <a:rPr lang="es-AR" sz="32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s-AR" sz="3200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s-AR" sz="3200" dirty="0" err="1" smtClean="0">
                <a:solidFill>
                  <a:srgbClr val="FF0000"/>
                </a:solidFill>
              </a:rPr>
              <a:t>MF</a:t>
            </a:r>
            <a:r>
              <a:rPr lang="es-AR" sz="3600" dirty="0" smtClean="0">
                <a:solidFill>
                  <a:srgbClr val="FF0000"/>
                </a:solidFill>
                <a:sym typeface="Symbol"/>
              </a:rPr>
              <a:t> </a:t>
            </a:r>
            <a:r>
              <a:rPr lang="es-AR" sz="3600" dirty="0" smtClean="0">
                <a:solidFill>
                  <a:srgbClr val="FF0000"/>
                </a:solidFill>
                <a:latin typeface="Symbol" pitchFamily="18" charset="2"/>
              </a:rPr>
              <a:t> x.</a:t>
            </a:r>
            <a:r>
              <a:rPr lang="es-AR" sz="3600" dirty="0" smtClean="0">
                <a:solidFill>
                  <a:srgbClr val="FF0000"/>
                </a:solidFill>
              </a:rPr>
              <a:t> 100</a:t>
            </a:r>
          </a:p>
          <a:p>
            <a:endParaRPr lang="es-AR" sz="3600" dirty="0" smtClean="0">
              <a:solidFill>
                <a:srgbClr val="FF0000"/>
              </a:solidFill>
            </a:endParaRPr>
          </a:p>
          <a:p>
            <a:r>
              <a:rPr lang="es-AR" sz="2800" dirty="0" smtClean="0"/>
              <a:t>Además, recordar  las relaciones entre respuesta en el tiempo y respuesta en frecuencia a </a:t>
            </a:r>
            <a:r>
              <a:rPr lang="es-AR" sz="2800" b="1" dirty="0" smtClean="0"/>
              <a:t>Lazo Cerrado</a:t>
            </a:r>
            <a:r>
              <a:rPr lang="es-AR" sz="2800" dirty="0" smtClean="0"/>
              <a:t>:</a:t>
            </a:r>
          </a:p>
          <a:p>
            <a:endParaRPr lang="es-AR" sz="2800" dirty="0" smtClean="0"/>
          </a:p>
          <a:p>
            <a:pPr>
              <a:buFont typeface="Arial" pitchFamily="34" charset="0"/>
              <a:buChar char="•"/>
            </a:pPr>
            <a:r>
              <a:rPr lang="es-AR" sz="2800" dirty="0" smtClean="0"/>
              <a:t> </a:t>
            </a:r>
            <a:r>
              <a:rPr lang="es-AR" sz="4000" dirty="0" err="1" smtClean="0"/>
              <a:t>t</a:t>
            </a:r>
            <a:r>
              <a:rPr lang="es-AR" sz="2800" dirty="0" err="1" smtClean="0"/>
              <a:t>r</a:t>
            </a:r>
            <a:r>
              <a:rPr lang="es-AR" sz="2800" dirty="0" smtClean="0">
                <a:sym typeface="Symbol"/>
              </a:rPr>
              <a:t>  </a:t>
            </a:r>
            <a:r>
              <a:rPr lang="es-AR" sz="2800" dirty="0" smtClean="0"/>
              <a:t>0,35/AB</a:t>
            </a:r>
          </a:p>
          <a:p>
            <a:endParaRPr lang="es-AR" sz="2800" dirty="0" smtClean="0"/>
          </a:p>
          <a:p>
            <a:pPr>
              <a:buFont typeface="Arial" pitchFamily="34" charset="0"/>
              <a:buChar char="•"/>
            </a:pPr>
            <a:r>
              <a:rPr lang="es-AR" sz="2800" dirty="0" smtClean="0"/>
              <a:t> Errores de estado estacionario vs. </a:t>
            </a:r>
            <a:r>
              <a:rPr lang="es-AR" sz="3200" dirty="0" err="1" smtClean="0"/>
              <a:t>K</a:t>
            </a:r>
            <a:r>
              <a:rPr lang="es-AR" sz="2800" baseline="-25000" dirty="0" err="1" smtClean="0"/>
              <a:t>bode</a:t>
            </a:r>
            <a:endParaRPr lang="es-AR" sz="2800" dirty="0" smtClean="0"/>
          </a:p>
          <a:p>
            <a:endParaRPr lang="es-AR" sz="2800" dirty="0" smtClean="0"/>
          </a:p>
          <a:p>
            <a:pPr>
              <a:buFont typeface="Arial" pitchFamily="34" charset="0"/>
              <a:buChar char="•"/>
            </a:pPr>
            <a:r>
              <a:rPr lang="es-AR" sz="2800" dirty="0" smtClean="0"/>
              <a:t>  Pendiente de la respuesta al escalón (en t=0) vs</a:t>
            </a:r>
            <a:r>
              <a:rPr lang="es-AR" sz="2800" smtClean="0"/>
              <a:t>.   	pendiente </a:t>
            </a:r>
            <a:r>
              <a:rPr lang="es-AR" sz="2800" dirty="0" smtClean="0"/>
              <a:t>de caída en </a:t>
            </a:r>
            <a:r>
              <a:rPr lang="es-AR" sz="2800" smtClean="0"/>
              <a:t>altas frecuencias </a:t>
            </a:r>
            <a:endParaRPr lang="es-AR" sz="2800" dirty="0" smtClean="0"/>
          </a:p>
          <a:p>
            <a:endParaRPr lang="es-AR" sz="2800" dirty="0" smtClean="0"/>
          </a:p>
          <a:p>
            <a:endParaRPr lang="es-AR" sz="2800" dirty="0" smtClean="0"/>
          </a:p>
          <a:p>
            <a:endParaRPr lang="es-AR" sz="2800" dirty="0" smtClean="0"/>
          </a:p>
          <a:p>
            <a:endParaRPr lang="es-AR" sz="3600" dirty="0" smtClean="0">
              <a:solidFill>
                <a:srgbClr val="FF0000"/>
              </a:solidFill>
            </a:endParaRPr>
          </a:p>
          <a:p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0" y="0"/>
            <a:ext cx="954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u="sng" dirty="0" smtClean="0"/>
              <a:t>Relaciones  Lazo abierto vs. Lazo cerrado </a:t>
            </a:r>
            <a:r>
              <a:rPr lang="es-AR" sz="2400" u="sng" dirty="0" smtClean="0"/>
              <a:t>(en la frecuencia)</a:t>
            </a:r>
            <a:endParaRPr lang="es-E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28662" y="486771"/>
            <a:ext cx="5730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u="sng" dirty="0" smtClean="0"/>
              <a:t>Criterio de estabilidad de </a:t>
            </a:r>
            <a:r>
              <a:rPr lang="es-AR" sz="3200" u="sng" dirty="0" err="1" smtClean="0"/>
              <a:t>Nyquist</a:t>
            </a:r>
            <a:endParaRPr lang="es-ES" sz="3200" u="sng" dirty="0"/>
          </a:p>
        </p:txBody>
      </p:sp>
      <p:sp>
        <p:nvSpPr>
          <p:cNvPr id="3" name="2 Rectángulo"/>
          <p:cNvSpPr/>
          <p:nvPr/>
        </p:nvSpPr>
        <p:spPr>
          <a:xfrm>
            <a:off x="357158" y="1385249"/>
            <a:ext cx="87868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AR" sz="2800" dirty="0" smtClean="0"/>
              <a:t>Bibliografía:</a:t>
            </a:r>
          </a:p>
          <a:p>
            <a:pPr>
              <a:buNone/>
            </a:pPr>
            <a:r>
              <a:rPr lang="es-ES" sz="2800" dirty="0" smtClean="0"/>
              <a:t>	Lewis-Yang,</a:t>
            </a:r>
            <a:r>
              <a:rPr lang="es-AR" sz="2800" dirty="0" smtClean="0"/>
              <a:t> “</a:t>
            </a:r>
            <a:r>
              <a:rPr lang="es-ES" sz="2800" dirty="0" smtClean="0"/>
              <a:t>Sistemas de control en ingeniería” 	pp. 254-258.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AR" sz="2800" dirty="0" smtClean="0"/>
              <a:t>B. </a:t>
            </a:r>
            <a:r>
              <a:rPr lang="es-AR" sz="2800" dirty="0" err="1" smtClean="0"/>
              <a:t>Kuo</a:t>
            </a:r>
            <a:r>
              <a:rPr lang="es-AR" sz="2800" dirty="0" smtClean="0"/>
              <a:t>, “Sistemas de control automático”, 7ed.: </a:t>
            </a:r>
            <a:r>
              <a:rPr lang="es-AR" sz="2800" dirty="0" err="1" smtClean="0"/>
              <a:t>cap</a:t>
            </a:r>
            <a:r>
              <a:rPr lang="es-AR" sz="2800" dirty="0" smtClean="0"/>
              <a:t> 9.5</a:t>
            </a:r>
          </a:p>
          <a:p>
            <a:pPr>
              <a:buNone/>
            </a:pPr>
            <a:endParaRPr lang="es-AR" sz="2800" dirty="0" smtClean="0"/>
          </a:p>
          <a:p>
            <a:pPr>
              <a:buNone/>
            </a:pPr>
            <a:r>
              <a:rPr lang="es-AR" sz="2800" dirty="0" smtClean="0"/>
              <a:t>K. </a:t>
            </a:r>
            <a:r>
              <a:rPr lang="es-AR" sz="2800" dirty="0" err="1" smtClean="0"/>
              <a:t>Ogata</a:t>
            </a:r>
            <a:r>
              <a:rPr lang="es-AR" sz="2800" dirty="0" smtClean="0"/>
              <a:t> “Ingeniería de control moderna” 3ed.: </a:t>
            </a:r>
            <a:r>
              <a:rPr lang="es-AR" sz="2800" dirty="0" err="1" smtClean="0"/>
              <a:t>cap</a:t>
            </a:r>
            <a:r>
              <a:rPr lang="es-AR" sz="2800" dirty="0" smtClean="0"/>
              <a:t> 8.7 </a:t>
            </a:r>
          </a:p>
          <a:p>
            <a:pPr>
              <a:buNone/>
            </a:pPr>
            <a:r>
              <a:rPr lang="es-AR" sz="2800" dirty="0" smtClean="0"/>
              <a:t>	(p. 522)</a:t>
            </a:r>
            <a:endParaRPr lang="es-E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sistema inestable resp tiemp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34" y="0"/>
            <a:ext cx="873753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543" y="444854"/>
            <a:ext cx="6908643" cy="641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-142908" y="-285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Mf</a:t>
            </a:r>
            <a:r>
              <a:rPr kumimoji="0" lang="es-A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  <a: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</a:t>
            </a:r>
            <a:r>
              <a:rPr kumimoji="0" lang="es-A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vs</a:t>
            </a:r>
            <a:r>
              <a:rPr kumimoji="0" lang="es-A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A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, de lazo cerrado</a:t>
            </a:r>
            <a:endParaRPr kumimoji="0" lang="es-E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4019" y="2143116"/>
            <a:ext cx="216569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2786058"/>
            <a:ext cx="1560743" cy="88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7143768" y="642918"/>
            <a:ext cx="17684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(Esto es, cuando </a:t>
            </a:r>
          </a:p>
          <a:p>
            <a:r>
              <a:rPr lang="es-AR" dirty="0" smtClean="0">
                <a:solidFill>
                  <a:srgbClr val="FF0000"/>
                </a:solidFill>
              </a:rPr>
              <a:t>a lazo  cerrado </a:t>
            </a:r>
          </a:p>
          <a:p>
            <a:r>
              <a:rPr lang="es-AR" dirty="0" smtClean="0">
                <a:solidFill>
                  <a:srgbClr val="FF0000"/>
                </a:solidFill>
              </a:rPr>
              <a:t>se tiene un</a:t>
            </a:r>
          </a:p>
          <a:p>
            <a:r>
              <a:rPr lang="es-AR" dirty="0" smtClean="0">
                <a:solidFill>
                  <a:srgbClr val="FF0000"/>
                </a:solidFill>
              </a:rPr>
              <a:t>par complejo </a:t>
            </a:r>
          </a:p>
          <a:p>
            <a:r>
              <a:rPr lang="es-AR" dirty="0" smtClean="0">
                <a:solidFill>
                  <a:srgbClr val="FF0000"/>
                </a:solidFill>
              </a:rPr>
              <a:t>dominante)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3571868" y="15001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xi_vs_s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7429551" cy="55721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sistemas estables resp tiemp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91" y="0"/>
            <a:ext cx="8384018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857488" y="0"/>
            <a:ext cx="2779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>
                <a:solidFill>
                  <a:srgbClr val="0070C0"/>
                </a:solidFill>
              </a:rPr>
              <a:t>Dif</a:t>
            </a:r>
            <a:r>
              <a:rPr lang="es-AR" dirty="0" smtClean="0">
                <a:solidFill>
                  <a:srgbClr val="0070C0"/>
                </a:solidFill>
              </a:rPr>
              <a:t>. de retorno y estabilidad</a:t>
            </a:r>
            <a:endParaRPr lang="es-E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8" y="1142984"/>
            <a:ext cx="657226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0" y="1000108"/>
            <a:ext cx="285752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3200" dirty="0" smtClean="0">
                <a:latin typeface="+mj-lt"/>
                <a:ea typeface="+mj-ea"/>
                <a:cs typeface="+mj-cs"/>
              </a:rPr>
              <a:t>Mg vs </a:t>
            </a:r>
            <a:r>
              <a:rPr lang="es-AR" sz="3200" dirty="0" err="1" smtClean="0">
                <a:latin typeface="+mj-lt"/>
                <a:ea typeface="+mj-ea"/>
                <a:cs typeface="+mj-cs"/>
              </a:rPr>
              <a:t>Mf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071802" y="357166"/>
            <a:ext cx="2779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>
                <a:solidFill>
                  <a:srgbClr val="0070C0"/>
                </a:solidFill>
              </a:rPr>
              <a:t>Dif</a:t>
            </a:r>
            <a:r>
              <a:rPr lang="es-AR" dirty="0" smtClean="0">
                <a:solidFill>
                  <a:srgbClr val="0070C0"/>
                </a:solidFill>
              </a:rPr>
              <a:t>. de retorno y estabilidad</a:t>
            </a:r>
            <a:endParaRPr lang="es-E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28680" y="-214338"/>
            <a:ext cx="8229600" cy="1143000"/>
          </a:xfrm>
        </p:spPr>
        <p:txBody>
          <a:bodyPr/>
          <a:lstStyle/>
          <a:p>
            <a:r>
              <a:rPr lang="es-AR" dirty="0" smtClean="0"/>
              <a:t>Estabilidad Condicional</a:t>
            </a:r>
            <a:endParaRPr lang="es-E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766779"/>
            <a:ext cx="9144032" cy="609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0"/>
            <a:ext cx="6500826" cy="785818"/>
          </a:xfrm>
        </p:spPr>
        <p:txBody>
          <a:bodyPr>
            <a:normAutofit fontScale="90000"/>
          </a:bodyPr>
          <a:lstStyle/>
          <a:p>
            <a:r>
              <a:rPr lang="es-AR" sz="3600" dirty="0" smtClean="0"/>
              <a:t>Ejemplo de estabilidad condicional:</a:t>
            </a:r>
            <a:endParaRPr lang="es-ES" sz="36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5" name="4 Imagen" descr="LGR_condicio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392994"/>
            <a:ext cx="7286676" cy="5465006"/>
          </a:xfrm>
          <a:prstGeom prst="rect">
            <a:avLst/>
          </a:prstGeom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785794"/>
            <a:ext cx="4071966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Bode_condicio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23" y="581381"/>
            <a:ext cx="8580953" cy="5695238"/>
          </a:xfrm>
          <a:prstGeom prst="rect">
            <a:avLst/>
          </a:prstGeom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571472" y="0"/>
            <a:ext cx="6500826" cy="78581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Ejemplo de estabilidad condicional: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3829</TotalTime>
  <Words>128</Words>
  <Application>Microsoft Office PowerPoint</Application>
  <PresentationFormat>Presentación en pantalla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Estabilidad Condicional</vt:lpstr>
      <vt:lpstr>Ejemplo de estabilidad condicional: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Manolo</dc:creator>
  <cp:lastModifiedBy>Manolo</cp:lastModifiedBy>
  <cp:revision>37</cp:revision>
  <dcterms:created xsi:type="dcterms:W3CDTF">2018-10-30T06:58:08Z</dcterms:created>
  <dcterms:modified xsi:type="dcterms:W3CDTF">2023-11-23T04:07:19Z</dcterms:modified>
</cp:coreProperties>
</file>