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8" r:id="rId3"/>
    <p:sldId id="267" r:id="rId4"/>
    <p:sldId id="269" r:id="rId5"/>
    <p:sldId id="270" r:id="rId6"/>
    <p:sldId id="271" r:id="rId7"/>
    <p:sldId id="276" r:id="rId8"/>
    <p:sldId id="266" r:id="rId9"/>
    <p:sldId id="256" r:id="rId10"/>
    <p:sldId id="258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71" autoAdjust="0"/>
    <p:restoredTop sz="94660"/>
  </p:normalViewPr>
  <p:slideViewPr>
    <p:cSldViewPr>
      <p:cViewPr varScale="1">
        <p:scale>
          <a:sx n="52" d="100"/>
          <a:sy n="52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0776D-1A96-4751-90B7-BDA002D6080D}" type="datetimeFigureOut">
              <a:rPr lang="es-ES" smtClean="0"/>
              <a:pPr/>
              <a:t>26/10/2021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EC282-5C97-4AEE-B186-6AE5A17255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EC282-5C97-4AEE-B186-6AE5A17255A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79529-0C27-4AEB-B9D0-72A52D0C7419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5029-421F-41C1-BC6A-457279824B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9640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3B4BC-4303-42C0-A31A-A6F3D700FE01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5E21-54A0-486D-BBB7-17A4CC9069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5151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5732-FF01-4832-B6DB-7EFE3CA0A852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B79D-5571-47D5-AE34-1FCE248DC4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3952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C85F-3299-4743-8ABA-67301D22A6C9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60A1-3141-4AC3-98EE-1F6012D846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0058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D2386-AAF6-438B-8AE0-BA86D3DA9B92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873FB-A8A5-4B82-A505-B96A5E98B8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3602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E46B-0FC8-4AD3-BCE2-74819FD099D0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95669-8C37-4756-A665-05A1F9DDB1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1261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DEF61-7277-426D-A739-B0210782EF71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0BE6-ECA7-4D3D-86A2-8B40DD2EAE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2236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F5AF-DD13-4FD6-A164-BBADAA71388C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C8009-FF98-4ECB-A382-C96D277C21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56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41A3F-34D8-4569-8172-A53B28B047E6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030D-7EE3-453C-A3FB-1FB10D6E6F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0060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EAE2-AC54-427B-B03D-AE5170980FA9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04BA-E51D-418B-8B53-76A427E7C0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2555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8B01-2CED-4970-A5C1-6E429B11711F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C88BF-29BB-46C9-92CD-56F1877A3C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237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753E28-4FA9-45E2-B767-940FF8F1F7C1}" type="datetimeFigureOut">
              <a:rPr lang="es-ES"/>
              <a:pPr>
                <a:defRPr/>
              </a:pPr>
              <a:t>26/10/2021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227BDE-00C9-4D8A-821D-17E3527E7A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" y="1643050"/>
            <a:ext cx="6072230" cy="4487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3 CuadroTexto"/>
          <p:cNvSpPr txBox="1">
            <a:spLocks noChangeArrowheads="1"/>
          </p:cNvSpPr>
          <p:nvPr/>
        </p:nvSpPr>
        <p:spPr bwMode="auto">
          <a:xfrm>
            <a:off x="2500298" y="6286520"/>
            <a:ext cx="27249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dirty="0" smtClean="0">
                <a:latin typeface="Calibri" pitchFamily="34" charset="0"/>
              </a:rPr>
              <a:t>Imagen: </a:t>
            </a:r>
            <a:r>
              <a:rPr lang="es-AR" dirty="0" err="1" smtClean="0">
                <a:latin typeface="Calibri" pitchFamily="34" charset="0"/>
              </a:rPr>
              <a:t>Ogata</a:t>
            </a:r>
            <a:r>
              <a:rPr lang="es-AR" dirty="0">
                <a:latin typeface="Calibri" pitchFamily="34" charset="0"/>
              </a:rPr>
              <a:t>, Ed.5  cap. </a:t>
            </a:r>
            <a:r>
              <a:rPr lang="es-AR" dirty="0" smtClean="0">
                <a:latin typeface="Calibri" pitchFamily="34" charset="0"/>
              </a:rPr>
              <a:t>5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78976" y="785794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1. </a:t>
            </a:r>
            <a:r>
              <a:rPr lang="es-ES" dirty="0" err="1" smtClean="0"/>
              <a:t>Ogata</a:t>
            </a:r>
            <a:r>
              <a:rPr lang="es-ES" dirty="0" smtClean="0"/>
              <a:t> pp.150-156</a:t>
            </a:r>
          </a:p>
          <a:p>
            <a:r>
              <a:rPr lang="es-ES" dirty="0" smtClean="0"/>
              <a:t>2. </a:t>
            </a:r>
            <a:r>
              <a:rPr lang="es-ES" dirty="0" err="1" smtClean="0"/>
              <a:t>Kuo</a:t>
            </a:r>
            <a:r>
              <a:rPr lang="es-ES" dirty="0" smtClean="0"/>
              <a:t>, cap. 7.4-5, pp. 385-402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14480" y="285728"/>
            <a:ext cx="6361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i="1" u="sng" dirty="0" smtClean="0"/>
              <a:t>ANÁLISIS DE LA RESPUESTA TEMPORAL</a:t>
            </a:r>
            <a:endParaRPr lang="es-ES" sz="2400" i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5143504" y="3000372"/>
            <a:ext cx="3368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>
                <a:solidFill>
                  <a:srgbClr val="0000FF"/>
                </a:solidFill>
              </a:rPr>
              <a:t>Tiempos de establecimiento</a:t>
            </a:r>
          </a:p>
          <a:p>
            <a:r>
              <a:rPr lang="es-AR" sz="2000" dirty="0" smtClean="0">
                <a:solidFill>
                  <a:srgbClr val="0000FF"/>
                </a:solidFill>
              </a:rPr>
              <a:t>Tiempos de asentamiento</a:t>
            </a:r>
            <a:endParaRPr lang="es-ES" sz="2000" dirty="0" smtClean="0">
              <a:solidFill>
                <a:srgbClr val="0000FF"/>
              </a:solidFill>
            </a:endParaRPr>
          </a:p>
          <a:p>
            <a:r>
              <a:rPr lang="es-AR" sz="2000" dirty="0" err="1" smtClean="0">
                <a:solidFill>
                  <a:srgbClr val="0000FF"/>
                </a:solidFill>
              </a:rPr>
              <a:t>Settling</a:t>
            </a:r>
            <a:r>
              <a:rPr lang="es-AR" sz="2000" dirty="0" smtClean="0">
                <a:solidFill>
                  <a:srgbClr val="0000FF"/>
                </a:solidFill>
              </a:rPr>
              <a:t> times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42910" y="1142984"/>
            <a:ext cx="4169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Respuesta de primer orden</a:t>
            </a:r>
            <a:endParaRPr lang="es-E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0"/>
            <a:ext cx="74676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8" name="7 Imagen" descr="sobrepico_b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5786454"/>
            <a:ext cx="3944711" cy="590623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429264"/>
            <a:ext cx="2569305" cy="122147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B5CB5-3DA9-447A-B24C-FBD53855181E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84" y="2665906"/>
            <a:ext cx="9148483" cy="404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5 CuadroTexto"/>
          <p:cNvSpPr txBox="1">
            <a:spLocks noChangeArrowheads="1"/>
          </p:cNvSpPr>
          <p:nvPr/>
        </p:nvSpPr>
        <p:spPr bwMode="auto">
          <a:xfrm>
            <a:off x="285750" y="285750"/>
            <a:ext cx="84343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u="sng"/>
              <a:t>RESPUESTA EN EL TIEMPO</a:t>
            </a:r>
          </a:p>
          <a:p>
            <a:r>
              <a:rPr lang="es-AR" sz="2800"/>
              <a:t>		más acerca de los sistemas de 2° orden</a:t>
            </a:r>
            <a:endParaRPr lang="es-ES" sz="2800" u="sng"/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2643174" y="1357298"/>
          <a:ext cx="3533775" cy="1095375"/>
        </p:xfrm>
        <a:graphic>
          <a:graphicData uri="http://schemas.openxmlformats.org/presentationml/2006/ole">
            <p:oleObj spid="_x0000_s44034" name="Ecuación" r:id="rId4" imgW="1459866" imgH="4823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puesta de segundo orden Oga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986"/>
            <a:ext cx="8842254" cy="541646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42910" y="-24"/>
            <a:ext cx="873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Características genéricas y Respuesta de segundo orden</a:t>
            </a:r>
            <a:endParaRPr lang="es-ES" sz="2400" b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928662" y="57148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FF"/>
                </a:solidFill>
              </a:rPr>
              <a:t>Sobre-pico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28860" y="2214554"/>
            <a:ext cx="2061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>
                <a:solidFill>
                  <a:srgbClr val="0000FF"/>
                </a:solidFill>
              </a:rPr>
              <a:t>Delay</a:t>
            </a:r>
            <a:r>
              <a:rPr lang="es-AR" dirty="0" smtClean="0">
                <a:solidFill>
                  <a:srgbClr val="0000FF"/>
                </a:solidFill>
              </a:rPr>
              <a:t> time ó,</a:t>
            </a:r>
          </a:p>
          <a:p>
            <a:r>
              <a:rPr lang="es-AR" dirty="0" smtClean="0">
                <a:solidFill>
                  <a:srgbClr val="0000FF"/>
                </a:solidFill>
              </a:rPr>
              <a:t>Tiempo de retardo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57422" y="3071810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>
                <a:solidFill>
                  <a:srgbClr val="0000FF"/>
                </a:solidFill>
              </a:rPr>
              <a:t>Rise</a:t>
            </a:r>
            <a:r>
              <a:rPr lang="es-AR" dirty="0" smtClean="0">
                <a:solidFill>
                  <a:srgbClr val="0000FF"/>
                </a:solidFill>
              </a:rPr>
              <a:t> time ó,</a:t>
            </a:r>
          </a:p>
          <a:p>
            <a:r>
              <a:rPr lang="es-AR" dirty="0" smtClean="0">
                <a:solidFill>
                  <a:srgbClr val="0000FF"/>
                </a:solidFill>
              </a:rPr>
              <a:t>Tiempo de subida ó</a:t>
            </a:r>
          </a:p>
          <a:p>
            <a:r>
              <a:rPr lang="es-AR" dirty="0" smtClean="0">
                <a:solidFill>
                  <a:srgbClr val="0000FF"/>
                </a:solidFill>
              </a:rPr>
              <a:t>de crecimiento ó </a:t>
            </a:r>
          </a:p>
          <a:p>
            <a:r>
              <a:rPr lang="es-AR" dirty="0" smtClean="0">
                <a:solidFill>
                  <a:srgbClr val="0000FF"/>
                </a:solidFill>
              </a:rPr>
              <a:t>de levantamiento.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28860" y="4714884"/>
            <a:ext cx="175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FF"/>
                </a:solidFill>
              </a:rPr>
              <a:t>Tiempo de pico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00166" y="5559998"/>
            <a:ext cx="2933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FF"/>
                </a:solidFill>
              </a:rPr>
              <a:t>Tiempo de establecimiento</a:t>
            </a:r>
            <a:endParaRPr lang="es-ES" dirty="0">
              <a:solidFill>
                <a:srgbClr val="0000FF"/>
              </a:solidFill>
            </a:endParaRPr>
          </a:p>
        </p:txBody>
      </p:sp>
      <p:cxnSp>
        <p:nvCxnSpPr>
          <p:cNvPr id="12" name="11 Conector recto"/>
          <p:cNvCxnSpPr>
            <a:endCxn id="7" idx="1"/>
          </p:cNvCxnSpPr>
          <p:nvPr/>
        </p:nvCxnSpPr>
        <p:spPr>
          <a:xfrm>
            <a:off x="1214414" y="2428868"/>
            <a:ext cx="1214446" cy="108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endCxn id="8" idx="1"/>
          </p:cNvCxnSpPr>
          <p:nvPr/>
        </p:nvCxnSpPr>
        <p:spPr>
          <a:xfrm flipV="1">
            <a:off x="1285853" y="3671975"/>
            <a:ext cx="1071569" cy="97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 CuadroTexto"/>
          <p:cNvSpPr txBox="1">
            <a:spLocks noChangeArrowheads="1"/>
          </p:cNvSpPr>
          <p:nvPr/>
        </p:nvSpPr>
        <p:spPr bwMode="auto">
          <a:xfrm>
            <a:off x="6715140" y="428604"/>
            <a:ext cx="22283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dirty="0">
                <a:latin typeface="Calibri" pitchFamily="34" charset="0"/>
              </a:rPr>
              <a:t>(</a:t>
            </a:r>
            <a:r>
              <a:rPr lang="es-AR" dirty="0" err="1">
                <a:latin typeface="Calibri" pitchFamily="34" charset="0"/>
              </a:rPr>
              <a:t>Ogata</a:t>
            </a:r>
            <a:r>
              <a:rPr lang="es-AR" dirty="0">
                <a:latin typeface="Calibri" pitchFamily="34" charset="0"/>
              </a:rPr>
              <a:t>, </a:t>
            </a:r>
            <a:r>
              <a:rPr lang="es-AR" dirty="0" smtClean="0">
                <a:latin typeface="Calibri" pitchFamily="34" charset="0"/>
              </a:rPr>
              <a:t>Ed.3  </a:t>
            </a:r>
            <a:r>
              <a:rPr lang="es-AR" dirty="0">
                <a:latin typeface="Calibri" pitchFamily="34" charset="0"/>
              </a:rPr>
              <a:t>cap. </a:t>
            </a:r>
            <a:r>
              <a:rPr lang="es-AR" dirty="0" smtClean="0">
                <a:latin typeface="Calibri" pitchFamily="34" charset="0"/>
              </a:rPr>
              <a:t>4.2)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857892"/>
            <a:ext cx="7839093" cy="103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9066F-5FF7-4294-AA55-DA6E8A2EC2DE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40963" name="5 CuadroTexto"/>
          <p:cNvSpPr txBox="1">
            <a:spLocks noChangeArrowheads="1"/>
          </p:cNvSpPr>
          <p:nvPr/>
        </p:nvSpPr>
        <p:spPr bwMode="auto">
          <a:xfrm>
            <a:off x="142875" y="0"/>
            <a:ext cx="84343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u="sng"/>
              <a:t>RESPUESTA EN EL TIEMPO</a:t>
            </a:r>
          </a:p>
          <a:p>
            <a:r>
              <a:rPr lang="es-AR" sz="2800"/>
              <a:t>		más acerca de los sistemas de 2° orden</a:t>
            </a:r>
            <a:endParaRPr lang="es-ES" sz="2800" u="sng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957263"/>
            <a:ext cx="8715375" cy="590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B28D7-F2D3-40EF-BCC8-D9E0D611E98D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838" y="1089025"/>
            <a:ext cx="7697787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3 CuadroTexto"/>
          <p:cNvSpPr txBox="1">
            <a:spLocks noChangeArrowheads="1"/>
          </p:cNvSpPr>
          <p:nvPr/>
        </p:nvSpPr>
        <p:spPr bwMode="auto">
          <a:xfrm>
            <a:off x="142875" y="0"/>
            <a:ext cx="84343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u="sng"/>
              <a:t>RESPUESTA EN EL TIEMPO</a:t>
            </a:r>
          </a:p>
          <a:p>
            <a:r>
              <a:rPr lang="es-AR" sz="2800"/>
              <a:t>		más acerca de los sistemas de 2° orden</a:t>
            </a:r>
            <a:endParaRPr lang="es-ES" sz="28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13F94-4EC4-419C-AEDA-9EE642C9490E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985838"/>
            <a:ext cx="7800975" cy="587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3 CuadroTexto"/>
          <p:cNvSpPr txBox="1">
            <a:spLocks noChangeArrowheads="1"/>
          </p:cNvSpPr>
          <p:nvPr/>
        </p:nvSpPr>
        <p:spPr bwMode="auto">
          <a:xfrm>
            <a:off x="142875" y="0"/>
            <a:ext cx="84343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800" u="sng"/>
              <a:t>RESPUESTA EN EL TIEMPO</a:t>
            </a:r>
          </a:p>
          <a:p>
            <a:r>
              <a:rPr lang="es-AR" sz="2800"/>
              <a:t>		más acerca de los sistemas de 2° orden</a:t>
            </a:r>
            <a:endParaRPr lang="es-ES" sz="28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puesta de segundo orden Oga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986"/>
            <a:ext cx="8842254" cy="563078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42910" y="-24"/>
            <a:ext cx="8736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Características genéricas y Respuesta de segundo orden</a:t>
            </a:r>
            <a:endParaRPr lang="es-ES" sz="2400" b="1" u="sng" dirty="0"/>
          </a:p>
        </p:txBody>
      </p:sp>
      <p:sp>
        <p:nvSpPr>
          <p:cNvPr id="6" name="5 CuadroTexto"/>
          <p:cNvSpPr txBox="1"/>
          <p:nvPr/>
        </p:nvSpPr>
        <p:spPr>
          <a:xfrm>
            <a:off x="928662" y="57148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FF"/>
                </a:solidFill>
              </a:rPr>
              <a:t>Sobre-pico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28860" y="2214554"/>
            <a:ext cx="2061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>
                <a:solidFill>
                  <a:srgbClr val="0000FF"/>
                </a:solidFill>
              </a:rPr>
              <a:t>Delay</a:t>
            </a:r>
            <a:r>
              <a:rPr lang="es-AR" dirty="0" smtClean="0">
                <a:solidFill>
                  <a:srgbClr val="0000FF"/>
                </a:solidFill>
              </a:rPr>
              <a:t> time ó,</a:t>
            </a:r>
          </a:p>
          <a:p>
            <a:r>
              <a:rPr lang="es-AR" dirty="0" smtClean="0">
                <a:solidFill>
                  <a:srgbClr val="0000FF"/>
                </a:solidFill>
              </a:rPr>
              <a:t>Tiempo de retardo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57422" y="3071810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>
                <a:solidFill>
                  <a:srgbClr val="0000FF"/>
                </a:solidFill>
              </a:rPr>
              <a:t>Rise</a:t>
            </a:r>
            <a:r>
              <a:rPr lang="es-AR" dirty="0" smtClean="0">
                <a:solidFill>
                  <a:srgbClr val="0000FF"/>
                </a:solidFill>
              </a:rPr>
              <a:t> time ó,</a:t>
            </a:r>
          </a:p>
          <a:p>
            <a:r>
              <a:rPr lang="es-AR" dirty="0" smtClean="0">
                <a:solidFill>
                  <a:srgbClr val="0000FF"/>
                </a:solidFill>
              </a:rPr>
              <a:t>Tiempo de subida ó</a:t>
            </a:r>
          </a:p>
          <a:p>
            <a:r>
              <a:rPr lang="es-AR" dirty="0" smtClean="0">
                <a:solidFill>
                  <a:srgbClr val="0000FF"/>
                </a:solidFill>
              </a:rPr>
              <a:t>de crecimiento ó </a:t>
            </a:r>
          </a:p>
          <a:p>
            <a:r>
              <a:rPr lang="es-AR" dirty="0" smtClean="0">
                <a:solidFill>
                  <a:srgbClr val="0000FF"/>
                </a:solidFill>
              </a:rPr>
              <a:t>de levantamiento.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28860" y="4929198"/>
            <a:ext cx="175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FF"/>
                </a:solidFill>
              </a:rPr>
              <a:t>Tiempo de pico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14414" y="5857892"/>
            <a:ext cx="2933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FF"/>
                </a:solidFill>
              </a:rPr>
              <a:t>Tiempo de establecimiento</a:t>
            </a:r>
            <a:endParaRPr lang="es-ES" dirty="0">
              <a:solidFill>
                <a:srgbClr val="0000FF"/>
              </a:solidFill>
            </a:endParaRPr>
          </a:p>
        </p:txBody>
      </p:sp>
      <p:cxnSp>
        <p:nvCxnSpPr>
          <p:cNvPr id="12" name="11 Conector recto"/>
          <p:cNvCxnSpPr>
            <a:endCxn id="7" idx="1"/>
          </p:cNvCxnSpPr>
          <p:nvPr/>
        </p:nvCxnSpPr>
        <p:spPr>
          <a:xfrm>
            <a:off x="1214414" y="2285992"/>
            <a:ext cx="1214446" cy="251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endCxn id="8" idx="1"/>
          </p:cNvCxnSpPr>
          <p:nvPr/>
        </p:nvCxnSpPr>
        <p:spPr>
          <a:xfrm flipV="1">
            <a:off x="1285853" y="3671975"/>
            <a:ext cx="1071569" cy="97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 CuadroTexto"/>
          <p:cNvSpPr txBox="1">
            <a:spLocks noChangeArrowheads="1"/>
          </p:cNvSpPr>
          <p:nvPr/>
        </p:nvSpPr>
        <p:spPr bwMode="auto">
          <a:xfrm>
            <a:off x="0" y="6488113"/>
            <a:ext cx="22283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dirty="0">
                <a:latin typeface="Calibri" pitchFamily="34" charset="0"/>
              </a:rPr>
              <a:t>(</a:t>
            </a:r>
            <a:r>
              <a:rPr lang="es-AR" dirty="0" err="1">
                <a:latin typeface="Calibri" pitchFamily="34" charset="0"/>
              </a:rPr>
              <a:t>Ogata</a:t>
            </a:r>
            <a:r>
              <a:rPr lang="es-AR" dirty="0">
                <a:latin typeface="Calibri" pitchFamily="34" charset="0"/>
              </a:rPr>
              <a:t>, </a:t>
            </a:r>
            <a:r>
              <a:rPr lang="es-AR" dirty="0" smtClean="0">
                <a:latin typeface="Calibri" pitchFamily="34" charset="0"/>
              </a:rPr>
              <a:t>Ed.3  </a:t>
            </a:r>
            <a:r>
              <a:rPr lang="es-AR" dirty="0">
                <a:latin typeface="Calibri" pitchFamily="34" charset="0"/>
              </a:rPr>
              <a:t>cap. </a:t>
            </a:r>
            <a:r>
              <a:rPr lang="es-AR" dirty="0" smtClean="0">
                <a:latin typeface="Calibri" pitchFamily="34" charset="0"/>
              </a:rPr>
              <a:t>4.2)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respuesta de segundo orden Oga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986"/>
            <a:ext cx="8842254" cy="5630782"/>
          </a:xfrm>
          <a:prstGeom prst="rect">
            <a:avLst/>
          </a:prstGeom>
        </p:spPr>
      </p:pic>
      <p:pic>
        <p:nvPicPr>
          <p:cNvPr id="4" name="3 Imagen" descr="polos complejo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928802"/>
            <a:ext cx="3571900" cy="3653674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1" y="3295655"/>
            <a:ext cx="1533525" cy="847725"/>
          </a:xfrm>
          <a:prstGeom prst="rect">
            <a:avLst/>
          </a:prstGeom>
          <a:noFill/>
          <a:ln>
            <a:solidFill>
              <a:srgbClr val="0000FF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1" y="4572008"/>
            <a:ext cx="1362077" cy="867872"/>
          </a:xfrm>
          <a:prstGeom prst="rect">
            <a:avLst/>
          </a:prstGeom>
          <a:noFill/>
          <a:ln>
            <a:solidFill>
              <a:srgbClr val="0000FF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786346"/>
            <a:ext cx="4048824" cy="1857364"/>
          </a:xfrm>
          <a:prstGeom prst="rect">
            <a:avLst/>
          </a:prstGeom>
          <a:noFill/>
          <a:ln>
            <a:solidFill>
              <a:srgbClr val="0000FF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0" y="6488113"/>
            <a:ext cx="22283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dirty="0">
                <a:latin typeface="Calibri" pitchFamily="34" charset="0"/>
              </a:rPr>
              <a:t>(</a:t>
            </a:r>
            <a:r>
              <a:rPr lang="es-AR" dirty="0" err="1">
                <a:latin typeface="Calibri" pitchFamily="34" charset="0"/>
              </a:rPr>
              <a:t>Ogata</a:t>
            </a:r>
            <a:r>
              <a:rPr lang="es-AR" dirty="0">
                <a:latin typeface="Calibri" pitchFamily="34" charset="0"/>
              </a:rPr>
              <a:t>, </a:t>
            </a:r>
            <a:r>
              <a:rPr lang="es-AR" dirty="0" smtClean="0">
                <a:latin typeface="Calibri" pitchFamily="34" charset="0"/>
              </a:rPr>
              <a:t>Ed.3  </a:t>
            </a:r>
            <a:r>
              <a:rPr lang="es-AR" dirty="0">
                <a:latin typeface="Calibri" pitchFamily="34" charset="0"/>
              </a:rPr>
              <a:t>cap. </a:t>
            </a:r>
            <a:r>
              <a:rPr lang="es-AR" dirty="0" smtClean="0">
                <a:latin typeface="Calibri" pitchFamily="34" charset="0"/>
              </a:rPr>
              <a:t>4.2)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1" name="10 Imagen" descr="sobrepico_bi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0165" y="52295"/>
            <a:ext cx="3944711" cy="590623"/>
          </a:xfrm>
          <a:prstGeom prst="rect">
            <a:avLst/>
          </a:prstGeom>
          <a:ln>
            <a:solidFill>
              <a:srgbClr val="0000FF"/>
            </a:solidFill>
          </a:ln>
        </p:spPr>
      </p:pic>
      <p:cxnSp>
        <p:nvCxnSpPr>
          <p:cNvPr id="12" name="11 Conector recto"/>
          <p:cNvCxnSpPr>
            <a:stCxn id="6" idx="1"/>
          </p:cNvCxnSpPr>
          <p:nvPr/>
        </p:nvCxnSpPr>
        <p:spPr>
          <a:xfrm rot="10800000" flipV="1">
            <a:off x="1285853" y="3719518"/>
            <a:ext cx="1538309" cy="923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endCxn id="7" idx="1"/>
          </p:cNvCxnSpPr>
          <p:nvPr/>
        </p:nvCxnSpPr>
        <p:spPr>
          <a:xfrm flipV="1">
            <a:off x="1643042" y="5005944"/>
            <a:ext cx="1281129" cy="66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714612" y="5857892"/>
            <a:ext cx="200026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 flipH="1" flipV="1">
            <a:off x="714348" y="92867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3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2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5 CuadroTexto"/>
          <p:cNvSpPr txBox="1">
            <a:spLocks noChangeArrowheads="1"/>
          </p:cNvSpPr>
          <p:nvPr/>
        </p:nvSpPr>
        <p:spPr bwMode="auto">
          <a:xfrm>
            <a:off x="0" y="6488113"/>
            <a:ext cx="2054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>
                <a:latin typeface="Calibri" pitchFamily="34" charset="0"/>
              </a:rPr>
              <a:t>(Ogata, Ed.5  cap. 5)</a:t>
            </a:r>
            <a:endParaRPr lang="es-ES">
              <a:latin typeface="Calibri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4907" y="5214950"/>
            <a:ext cx="7839093" cy="103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6929454" y="6215082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00FF"/>
                </a:solidFill>
                <a:latin typeface="Symbol" pitchFamily="18" charset="2"/>
                <a:sym typeface="Symbol"/>
              </a:rPr>
              <a:t>q, b</a:t>
            </a:r>
            <a:endParaRPr lang="es-ES" sz="2800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5143504" y="6068817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 err="1" smtClean="0">
                <a:solidFill>
                  <a:srgbClr val="0000FF"/>
                </a:solidFill>
                <a:latin typeface="Symbol" pitchFamily="18" charset="2"/>
              </a:rPr>
              <a:t>v</a:t>
            </a:r>
            <a:r>
              <a:rPr lang="es-AR" dirty="0" err="1" smtClean="0">
                <a:solidFill>
                  <a:srgbClr val="0000FF"/>
                </a:solidFill>
              </a:rPr>
              <a:t>d</a:t>
            </a:r>
            <a:r>
              <a:rPr lang="es-AR" sz="3600" dirty="0" err="1" smtClean="0"/>
              <a:t>.</a:t>
            </a:r>
            <a:r>
              <a:rPr lang="es-AR" sz="36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s-E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Abrir llave"/>
          <p:cNvSpPr/>
          <p:nvPr/>
        </p:nvSpPr>
        <p:spPr>
          <a:xfrm rot="16200000">
            <a:off x="5250661" y="5250670"/>
            <a:ext cx="285752" cy="1500198"/>
          </a:xfrm>
          <a:prstGeom prst="leftBrac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Abrir llave"/>
          <p:cNvSpPr/>
          <p:nvPr/>
        </p:nvSpPr>
        <p:spPr>
          <a:xfrm rot="16200000">
            <a:off x="6965173" y="5607859"/>
            <a:ext cx="285752" cy="928694"/>
          </a:xfrm>
          <a:prstGeom prst="leftBrac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167</Words>
  <Application>Microsoft Office PowerPoint</Application>
  <PresentationFormat>Presentación en pantalla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Ecuación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Formigli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38</cp:revision>
  <dcterms:created xsi:type="dcterms:W3CDTF">2016-08-30T03:27:19Z</dcterms:created>
  <dcterms:modified xsi:type="dcterms:W3CDTF">2021-10-26T17:22:11Z</dcterms:modified>
</cp:coreProperties>
</file>