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5" r:id="rId4"/>
    <p:sldId id="266" r:id="rId5"/>
    <p:sldId id="272" r:id="rId6"/>
    <p:sldId id="273" r:id="rId7"/>
    <p:sldId id="274" r:id="rId8"/>
    <p:sldId id="275" r:id="rId9"/>
    <p:sldId id="271" r:id="rId10"/>
    <p:sldId id="270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2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B21E-BF17-46EF-A4E1-F0631E3BE5A4}" type="datetimeFigureOut">
              <a:rPr lang="es-ES" smtClean="0"/>
              <a:pPr/>
              <a:t>03/09/2019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05BE3-33A1-4D11-A9F4-E2E4695157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34 Imagen" descr="impulse_1orden_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643314"/>
            <a:ext cx="5000628" cy="321468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85786" y="500042"/>
            <a:ext cx="4846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cap="all" dirty="0" smtClean="0"/>
              <a:t>Dominancia y polos dominantes</a:t>
            </a:r>
            <a:endParaRPr lang="es-ES" sz="2400" cap="al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428736"/>
            <a:ext cx="1571636" cy="624867"/>
          </a:xfrm>
          <a:prstGeom prst="rect">
            <a:avLst/>
          </a:prstGeom>
          <a:noFill/>
        </p:spPr>
      </p:pic>
      <p:sp>
        <p:nvSpPr>
          <p:cNvPr id="20" name="19 CuadroTexto"/>
          <p:cNvSpPr txBox="1"/>
          <p:nvPr/>
        </p:nvSpPr>
        <p:spPr>
          <a:xfrm>
            <a:off x="7000892" y="142873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286644" y="3071810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grpSp>
        <p:nvGrpSpPr>
          <p:cNvPr id="2" name="27 Grupo"/>
          <p:cNvGrpSpPr/>
          <p:nvPr/>
        </p:nvGrpSpPr>
        <p:grpSpPr>
          <a:xfrm>
            <a:off x="2143108" y="5072074"/>
            <a:ext cx="1357322" cy="714380"/>
            <a:chOff x="1857356" y="4572008"/>
            <a:chExt cx="1357322" cy="71438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4714884"/>
              <a:ext cx="1071570" cy="426046"/>
            </a:xfrm>
            <a:prstGeom prst="rect">
              <a:avLst/>
            </a:prstGeom>
            <a:noFill/>
          </p:spPr>
        </p:pic>
        <p:sp>
          <p:nvSpPr>
            <p:cNvPr id="27" name="26 Rectángulo"/>
            <p:cNvSpPr/>
            <p:nvPr/>
          </p:nvSpPr>
          <p:spPr>
            <a:xfrm>
              <a:off x="1857356" y="4572008"/>
              <a:ext cx="1357322" cy="714380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571472" y="5072868"/>
            <a:ext cx="714380" cy="500066"/>
            <a:chOff x="571472" y="5072868"/>
            <a:chExt cx="714380" cy="500066"/>
          </a:xfrm>
        </p:grpSpPr>
        <p:cxnSp>
          <p:nvCxnSpPr>
            <p:cNvPr id="30" name="29 Conector recto"/>
            <p:cNvCxnSpPr/>
            <p:nvPr/>
          </p:nvCxnSpPr>
          <p:spPr>
            <a:xfrm>
              <a:off x="571472" y="5570552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rot="5400000" flipH="1" flipV="1">
              <a:off x="678629" y="532210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37 CuadroTexto"/>
          <p:cNvSpPr txBox="1"/>
          <p:nvPr/>
        </p:nvSpPr>
        <p:spPr>
          <a:xfrm>
            <a:off x="500034" y="450057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x</a:t>
            </a:r>
            <a:r>
              <a:rPr lang="es-AR" dirty="0" smtClean="0"/>
              <a:t>(t)=</a:t>
            </a:r>
            <a:r>
              <a:rPr lang="es-AR" sz="2400" dirty="0" smtClean="0"/>
              <a:t>δ</a:t>
            </a:r>
            <a:r>
              <a:rPr lang="es-AR" dirty="0" smtClean="0"/>
              <a:t>(t)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857620" y="4681847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y</a:t>
            </a:r>
            <a:r>
              <a:rPr lang="es-AR" dirty="0" smtClean="0"/>
              <a:t>(t)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1357290" y="542926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786182" y="542926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22 Grupo"/>
          <p:cNvGrpSpPr/>
          <p:nvPr/>
        </p:nvGrpSpPr>
        <p:grpSpPr>
          <a:xfrm>
            <a:off x="1428728" y="1357298"/>
            <a:ext cx="5857916" cy="2714644"/>
            <a:chOff x="1428728" y="1357298"/>
            <a:chExt cx="5857916" cy="2714644"/>
          </a:xfrm>
        </p:grpSpPr>
        <p:cxnSp>
          <p:nvCxnSpPr>
            <p:cNvPr id="9" name="8 Conector recto de flecha"/>
            <p:cNvCxnSpPr/>
            <p:nvPr/>
          </p:nvCxnSpPr>
          <p:spPr>
            <a:xfrm rot="10800000">
              <a:off x="1428728" y="3000372"/>
              <a:ext cx="5857916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 rot="5400000" flipH="1" flipV="1">
              <a:off x="5572926" y="2713826"/>
              <a:ext cx="2714644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42 CuadroTexto"/>
          <p:cNvSpPr txBox="1"/>
          <p:nvPr/>
        </p:nvSpPr>
        <p:spPr>
          <a:xfrm>
            <a:off x="2000232" y="3286124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-8                                        -4                       -2       -1 </a:t>
            </a:r>
            <a:endParaRPr lang="es-ES" dirty="0"/>
          </a:p>
        </p:txBody>
      </p:sp>
      <p:sp>
        <p:nvSpPr>
          <p:cNvPr id="16" name="15 Multiplicar"/>
          <p:cNvSpPr/>
          <p:nvPr/>
        </p:nvSpPr>
        <p:spPr>
          <a:xfrm>
            <a:off x="6143636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5572132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Multiplicar"/>
          <p:cNvSpPr/>
          <p:nvPr/>
        </p:nvSpPr>
        <p:spPr>
          <a:xfrm>
            <a:off x="4214810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Multiplicar"/>
          <p:cNvSpPr/>
          <p:nvPr/>
        </p:nvSpPr>
        <p:spPr>
          <a:xfrm>
            <a:off x="1928794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3" grpId="0"/>
      <p:bldP spid="16" grpId="0" animBg="1"/>
      <p:bldP spid="17" grpId="0" animBg="1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28" y="1289850"/>
            <a:ext cx="6793084" cy="5379510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571604" y="28572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0" y="3786190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571736" y="1423697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y(t)</a:t>
            </a:r>
            <a:endParaRPr lang="es-ES" sz="2800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357158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594435" y="209513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>
            <a:off x="357158" y="3714752"/>
            <a:ext cx="2214642" cy="317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38" idx="2"/>
          </p:cNvCxnSpPr>
          <p:nvPr/>
        </p:nvCxnSpPr>
        <p:spPr>
          <a:xfrm flipH="1" flipV="1">
            <a:off x="2285984" y="163942"/>
            <a:ext cx="5615" cy="636359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385316" y="417577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-5      -1 </a:t>
            </a:r>
            <a:endParaRPr lang="es-ES" dirty="0"/>
          </a:p>
        </p:txBody>
      </p:sp>
      <p:sp>
        <p:nvSpPr>
          <p:cNvPr id="17" name="16 Multiplicar"/>
          <p:cNvSpPr/>
          <p:nvPr/>
        </p:nvSpPr>
        <p:spPr>
          <a:xfrm>
            <a:off x="1857356" y="78579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0" y="1571612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</a:rPr>
              <a:t>x(t)=u(t)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46" name="45 Multiplicar"/>
          <p:cNvSpPr/>
          <p:nvPr/>
        </p:nvSpPr>
        <p:spPr>
          <a:xfrm>
            <a:off x="2000232" y="342900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35 Multiplicar"/>
          <p:cNvSpPr/>
          <p:nvPr/>
        </p:nvSpPr>
        <p:spPr>
          <a:xfrm>
            <a:off x="1285852" y="342900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8" name="37 Multiplicar"/>
          <p:cNvSpPr/>
          <p:nvPr/>
        </p:nvSpPr>
        <p:spPr>
          <a:xfrm>
            <a:off x="1857356" y="6093296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2331382" y="92867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j30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259944" y="25717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j10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04664"/>
            <a:ext cx="3086100" cy="600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392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30 Imagen" descr="step_4orden_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666" y="1428736"/>
            <a:ext cx="5333334" cy="4000000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571604" y="71435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0" y="3714752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071802" y="2548590"/>
            <a:ext cx="684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y(t)</a:t>
            </a:r>
            <a:endParaRPr lang="es-ES" sz="2800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214282" y="31416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071802" y="32130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>
            <a:off x="357158" y="3584018"/>
            <a:ext cx="2214642" cy="317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 flipH="1" flipV="1">
            <a:off x="-321504" y="3476862"/>
            <a:ext cx="5214975" cy="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642910" y="3655456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-10              -2   </a:t>
            </a:r>
            <a:endParaRPr lang="es-ES" dirty="0"/>
          </a:p>
        </p:txBody>
      </p:sp>
      <p:sp>
        <p:nvSpPr>
          <p:cNvPr id="16" name="15 Multiplicar"/>
          <p:cNvSpPr/>
          <p:nvPr/>
        </p:nvSpPr>
        <p:spPr>
          <a:xfrm>
            <a:off x="1643042" y="1292387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571472" y="1506701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6588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0" y="2477152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</a:rPr>
              <a:t>x(t)=u(t)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46" name="45 Multiplicar"/>
          <p:cNvSpPr/>
          <p:nvPr/>
        </p:nvSpPr>
        <p:spPr>
          <a:xfrm>
            <a:off x="2000232" y="3298266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35 Multiplicar"/>
          <p:cNvSpPr/>
          <p:nvPr/>
        </p:nvSpPr>
        <p:spPr>
          <a:xfrm>
            <a:off x="1643042" y="5301208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2285984" y="1357298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j25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259944" y="172663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j23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27" name="26 Multiplicar"/>
          <p:cNvSpPr/>
          <p:nvPr/>
        </p:nvSpPr>
        <p:spPr>
          <a:xfrm>
            <a:off x="539552" y="5013176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32656"/>
            <a:ext cx="4500594" cy="642942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928586"/>
            <a:ext cx="5500726" cy="286496"/>
          </a:xfrm>
          <a:prstGeom prst="rect">
            <a:avLst/>
          </a:prstGeom>
          <a:noFill/>
        </p:spPr>
      </p:pic>
      <p:sp>
        <p:nvSpPr>
          <p:cNvPr id="34" name="33 CuadroTexto"/>
          <p:cNvSpPr txBox="1"/>
          <p:nvPr/>
        </p:nvSpPr>
        <p:spPr>
          <a:xfrm>
            <a:off x="3707904" y="980728"/>
            <a:ext cx="5052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(</a:t>
            </a:r>
            <a:r>
              <a:rPr lang="es-ES" sz="1600" dirty="0" smtClean="0"/>
              <a:t>Notar que los pares </a:t>
            </a:r>
            <a:r>
              <a:rPr lang="es-ES" sz="1600" smtClean="0"/>
              <a:t>“rojo” </a:t>
            </a:r>
            <a:r>
              <a:rPr lang="es-ES" sz="1600" dirty="0" smtClean="0"/>
              <a:t>y “azul” tienen el mismo</a:t>
            </a:r>
            <a:r>
              <a:rPr lang="es-ES" dirty="0" smtClean="0"/>
              <a:t> </a:t>
            </a:r>
            <a:r>
              <a:rPr lang="el-GR" sz="2400" dirty="0" smtClean="0"/>
              <a:t>ω</a:t>
            </a:r>
            <a:r>
              <a:rPr lang="es-ES" dirty="0" smtClean="0"/>
              <a:t>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29 Imagen" descr="step_4orden_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357298"/>
            <a:ext cx="5643570" cy="4232677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571604" y="28572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0" y="3786190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143240" y="192880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y(t)</a:t>
            </a:r>
            <a:endParaRPr lang="es-ES" sz="2800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357158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071802" y="27146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>
            <a:off x="357158" y="3714752"/>
            <a:ext cx="2214642" cy="317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38" idx="2"/>
          </p:cNvCxnSpPr>
          <p:nvPr/>
        </p:nvCxnSpPr>
        <p:spPr>
          <a:xfrm flipH="1" flipV="1">
            <a:off x="2285984" y="428604"/>
            <a:ext cx="5615" cy="636359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427359" y="3714752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-5      -1 </a:t>
            </a:r>
            <a:endParaRPr lang="es-ES" dirty="0"/>
          </a:p>
        </p:txBody>
      </p:sp>
      <p:sp>
        <p:nvSpPr>
          <p:cNvPr id="16" name="15 Multiplicar"/>
          <p:cNvSpPr/>
          <p:nvPr/>
        </p:nvSpPr>
        <p:spPr>
          <a:xfrm>
            <a:off x="1285852" y="2500306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1857356" y="78579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0" y="1571612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</a:rPr>
              <a:t>x(t)=u(t)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46" name="45 Multiplicar"/>
          <p:cNvSpPr/>
          <p:nvPr/>
        </p:nvSpPr>
        <p:spPr>
          <a:xfrm>
            <a:off x="2000232" y="342900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35 Multiplicar"/>
          <p:cNvSpPr/>
          <p:nvPr/>
        </p:nvSpPr>
        <p:spPr>
          <a:xfrm>
            <a:off x="1285852" y="435769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8" name="37 Multiplicar"/>
          <p:cNvSpPr/>
          <p:nvPr/>
        </p:nvSpPr>
        <p:spPr>
          <a:xfrm>
            <a:off x="1857356" y="6357958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2331382" y="92867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j30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259944" y="25717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j10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00042"/>
            <a:ext cx="4854121" cy="71438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6000768"/>
            <a:ext cx="5786478" cy="305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76" y="928670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cap="all" dirty="0" smtClean="0"/>
              <a:t>Dominancia</a:t>
            </a:r>
            <a:endParaRPr lang="es-ES" sz="2800" cap="all" dirty="0"/>
          </a:p>
        </p:txBody>
      </p:sp>
      <p:sp>
        <p:nvSpPr>
          <p:cNvPr id="5" name="4 CuadroTexto"/>
          <p:cNvSpPr txBox="1"/>
          <p:nvPr/>
        </p:nvSpPr>
        <p:spPr>
          <a:xfrm>
            <a:off x="1714480" y="1928802"/>
            <a:ext cx="55007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“Prevalencia del efecto de un grupo de polos (y ceros) en la respuesta temporal de un sistema”</a:t>
            </a:r>
            <a:endParaRPr lang="es-ES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142976" y="4324657"/>
            <a:ext cx="7495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Los polos involucrados son llamados: POLOS DOMINANTES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57224" y="5000636"/>
            <a:ext cx="73144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En el caso de la respuesta al escalón, la dominancia viene</a:t>
            </a:r>
          </a:p>
          <a:p>
            <a:r>
              <a:rPr lang="es-AR" sz="2400" dirty="0" smtClean="0"/>
              <a:t> dada </a:t>
            </a:r>
            <a:r>
              <a:rPr lang="es-AR" sz="2400" dirty="0" smtClean="0"/>
              <a:t>por </a:t>
            </a:r>
            <a:r>
              <a:rPr lang="es-AR" sz="2400" dirty="0" smtClean="0"/>
              <a:t>la distancia desde los polos dominantes </a:t>
            </a:r>
          </a:p>
          <a:p>
            <a:r>
              <a:rPr lang="es-AR" sz="2400" dirty="0" smtClean="0"/>
              <a:t>hasta el eje “j</a:t>
            </a:r>
            <a:r>
              <a:rPr lang="es-AR" sz="2400" dirty="0" smtClean="0"/>
              <a:t>”: los polos (estables</a:t>
            </a:r>
            <a:r>
              <a:rPr lang="es-AR" sz="2400" smtClean="0"/>
              <a:t>) más cercanos al eje</a:t>
            </a:r>
          </a:p>
          <a:p>
            <a:r>
              <a:rPr lang="es-AR" sz="2400" smtClean="0"/>
              <a:t> </a:t>
            </a:r>
            <a:r>
              <a:rPr lang="es-AR" sz="2400" dirty="0" smtClean="0"/>
              <a:t>son más dominantes.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14744" y="1285860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/>
              <a:t>¿¿¿???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500042"/>
            <a:ext cx="4846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cap="all" dirty="0" smtClean="0"/>
              <a:t>Dominancia y polos dominantes</a:t>
            </a:r>
            <a:endParaRPr lang="es-ES" sz="2400" cap="al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428736"/>
            <a:ext cx="1571636" cy="624867"/>
          </a:xfrm>
          <a:prstGeom prst="rect">
            <a:avLst/>
          </a:prstGeom>
          <a:noFill/>
        </p:spPr>
      </p:pic>
      <p:sp>
        <p:nvSpPr>
          <p:cNvPr id="20" name="19 CuadroTexto"/>
          <p:cNvSpPr txBox="1"/>
          <p:nvPr/>
        </p:nvSpPr>
        <p:spPr>
          <a:xfrm>
            <a:off x="7000892" y="142873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286644" y="3071810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pic>
        <p:nvPicPr>
          <p:cNvPr id="25" name="24 Imagen" descr="step_1orden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7141" y="4214818"/>
            <a:ext cx="4494015" cy="2500306"/>
          </a:xfrm>
          <a:prstGeom prst="rect">
            <a:avLst/>
          </a:prstGeom>
        </p:spPr>
      </p:pic>
      <p:grpSp>
        <p:nvGrpSpPr>
          <p:cNvPr id="28" name="27 Grupo"/>
          <p:cNvGrpSpPr/>
          <p:nvPr/>
        </p:nvGrpSpPr>
        <p:grpSpPr>
          <a:xfrm>
            <a:off x="2143108" y="5072074"/>
            <a:ext cx="1357322" cy="714380"/>
            <a:chOff x="1857356" y="4572008"/>
            <a:chExt cx="1357322" cy="714380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4714884"/>
              <a:ext cx="1071570" cy="426046"/>
            </a:xfrm>
            <a:prstGeom prst="rect">
              <a:avLst/>
            </a:prstGeom>
            <a:noFill/>
          </p:spPr>
        </p:pic>
        <p:sp>
          <p:nvSpPr>
            <p:cNvPr id="27" name="26 Rectángulo"/>
            <p:cNvSpPr/>
            <p:nvPr/>
          </p:nvSpPr>
          <p:spPr>
            <a:xfrm>
              <a:off x="1857356" y="4572008"/>
              <a:ext cx="1357322" cy="714380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571472" y="5143512"/>
            <a:ext cx="714380" cy="501654"/>
            <a:chOff x="571472" y="5143512"/>
            <a:chExt cx="714380" cy="501654"/>
          </a:xfrm>
        </p:grpSpPr>
        <p:cxnSp>
          <p:nvCxnSpPr>
            <p:cNvPr id="30" name="29 Conector recto"/>
            <p:cNvCxnSpPr/>
            <p:nvPr/>
          </p:nvCxnSpPr>
          <p:spPr>
            <a:xfrm>
              <a:off x="571472" y="5643578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rot="5400000" flipH="1" flipV="1">
              <a:off x="678629" y="5393545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>
              <a:off x="928662" y="5143512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37 CuadroTexto"/>
          <p:cNvSpPr txBox="1"/>
          <p:nvPr/>
        </p:nvSpPr>
        <p:spPr>
          <a:xfrm>
            <a:off x="500034" y="450057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x</a:t>
            </a:r>
            <a:r>
              <a:rPr lang="es-AR" dirty="0" smtClean="0"/>
              <a:t>(t)=</a:t>
            </a:r>
            <a:r>
              <a:rPr lang="es-AR" sz="2400" dirty="0" smtClean="0"/>
              <a:t>u</a:t>
            </a:r>
            <a:r>
              <a:rPr lang="es-AR" dirty="0" smtClean="0"/>
              <a:t>(t)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857620" y="4572008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y</a:t>
            </a:r>
            <a:r>
              <a:rPr lang="es-AR" dirty="0" smtClean="0"/>
              <a:t>(t)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1357290" y="542926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3786182" y="542926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22 Grupo"/>
          <p:cNvGrpSpPr/>
          <p:nvPr/>
        </p:nvGrpSpPr>
        <p:grpSpPr>
          <a:xfrm>
            <a:off x="1428728" y="1357298"/>
            <a:ext cx="5857916" cy="2714644"/>
            <a:chOff x="1428728" y="1357298"/>
            <a:chExt cx="5857916" cy="2714644"/>
          </a:xfrm>
        </p:grpSpPr>
        <p:cxnSp>
          <p:nvCxnSpPr>
            <p:cNvPr id="9" name="8 Conector recto de flecha"/>
            <p:cNvCxnSpPr/>
            <p:nvPr/>
          </p:nvCxnSpPr>
          <p:spPr>
            <a:xfrm rot="10800000">
              <a:off x="1428728" y="3000372"/>
              <a:ext cx="5857916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 rot="5400000" flipH="1" flipV="1">
              <a:off x="5572926" y="2713826"/>
              <a:ext cx="2714644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42 CuadroTexto"/>
          <p:cNvSpPr txBox="1"/>
          <p:nvPr/>
        </p:nvSpPr>
        <p:spPr>
          <a:xfrm>
            <a:off x="2000232" y="3286124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-8                                        -4                       -2       -1 </a:t>
            </a:r>
            <a:endParaRPr lang="es-ES" dirty="0"/>
          </a:p>
        </p:txBody>
      </p:sp>
      <p:sp>
        <p:nvSpPr>
          <p:cNvPr id="16" name="15 Multiplicar"/>
          <p:cNvSpPr/>
          <p:nvPr/>
        </p:nvSpPr>
        <p:spPr>
          <a:xfrm>
            <a:off x="6143636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5572132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Multiplicar"/>
          <p:cNvSpPr/>
          <p:nvPr/>
        </p:nvSpPr>
        <p:spPr>
          <a:xfrm>
            <a:off x="4214810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Multiplicar"/>
          <p:cNvSpPr/>
          <p:nvPr/>
        </p:nvSpPr>
        <p:spPr>
          <a:xfrm>
            <a:off x="1928794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9072594" y="714356"/>
            <a:ext cx="22020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¿Ejemplo de circuito?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44 Imagen" descr="impulse_polos_en_2_y_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536157"/>
            <a:ext cx="4429123" cy="3321842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85786" y="500042"/>
            <a:ext cx="4846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cap="all" dirty="0" smtClean="0"/>
              <a:t>Dominancia y polos dominantes</a:t>
            </a:r>
            <a:endParaRPr lang="es-ES" sz="2400" cap="al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7000892" y="142873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286644" y="3071810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grpSp>
        <p:nvGrpSpPr>
          <p:cNvPr id="2" name="36 Grupo"/>
          <p:cNvGrpSpPr/>
          <p:nvPr/>
        </p:nvGrpSpPr>
        <p:grpSpPr>
          <a:xfrm>
            <a:off x="285720" y="4572802"/>
            <a:ext cx="714380" cy="500066"/>
            <a:chOff x="571472" y="5072868"/>
            <a:chExt cx="714380" cy="500066"/>
          </a:xfrm>
        </p:grpSpPr>
        <p:cxnSp>
          <p:nvCxnSpPr>
            <p:cNvPr id="30" name="29 Conector recto"/>
            <p:cNvCxnSpPr/>
            <p:nvPr/>
          </p:nvCxnSpPr>
          <p:spPr>
            <a:xfrm>
              <a:off x="571472" y="5570552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 rot="5400000" flipH="1" flipV="1">
              <a:off x="678629" y="5322107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37 CuadroTexto"/>
          <p:cNvSpPr txBox="1"/>
          <p:nvPr/>
        </p:nvSpPr>
        <p:spPr>
          <a:xfrm>
            <a:off x="142844" y="4000504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x</a:t>
            </a:r>
            <a:r>
              <a:rPr lang="es-AR" dirty="0" smtClean="0"/>
              <a:t>(t)=</a:t>
            </a:r>
            <a:r>
              <a:rPr lang="es-AR" sz="2400" dirty="0" smtClean="0"/>
              <a:t>δ</a:t>
            </a:r>
            <a:r>
              <a:rPr lang="es-AR" dirty="0" smtClean="0"/>
              <a:t>(t)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143372" y="4286256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y</a:t>
            </a:r>
            <a:r>
              <a:rPr lang="es-AR" dirty="0" smtClean="0"/>
              <a:t>(t)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1071538" y="48561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4214810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22 Grupo"/>
          <p:cNvGrpSpPr/>
          <p:nvPr/>
        </p:nvGrpSpPr>
        <p:grpSpPr>
          <a:xfrm>
            <a:off x="1428728" y="1357298"/>
            <a:ext cx="5857916" cy="2714644"/>
            <a:chOff x="1428728" y="1357298"/>
            <a:chExt cx="5857916" cy="2714644"/>
          </a:xfrm>
        </p:grpSpPr>
        <p:cxnSp>
          <p:nvCxnSpPr>
            <p:cNvPr id="9" name="8 Conector recto de flecha"/>
            <p:cNvCxnSpPr/>
            <p:nvPr/>
          </p:nvCxnSpPr>
          <p:spPr>
            <a:xfrm rot="10800000">
              <a:off x="1428728" y="3000372"/>
              <a:ext cx="5857916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 rot="5400000" flipH="1" flipV="1">
              <a:off x="5572926" y="2713826"/>
              <a:ext cx="2714644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42 CuadroTexto"/>
          <p:cNvSpPr txBox="1"/>
          <p:nvPr/>
        </p:nvSpPr>
        <p:spPr>
          <a:xfrm>
            <a:off x="2786050" y="3357562"/>
            <a:ext cx="363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-10                                                     -2 </a:t>
            </a:r>
            <a:endParaRPr lang="es-ES" dirty="0"/>
          </a:p>
        </p:txBody>
      </p:sp>
      <p:sp>
        <p:nvSpPr>
          <p:cNvPr id="16" name="15 Multiplicar"/>
          <p:cNvSpPr/>
          <p:nvPr/>
        </p:nvSpPr>
        <p:spPr>
          <a:xfrm>
            <a:off x="5786446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2714612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3571868" y="142873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(</a:t>
            </a:r>
            <a:r>
              <a:rPr lang="el-GR" sz="2400" dirty="0" smtClean="0"/>
              <a:t>ξ</a:t>
            </a:r>
            <a:r>
              <a:rPr lang="es-AR" sz="2400" dirty="0" smtClean="0"/>
              <a:t>&gt;1 )</a:t>
            </a:r>
            <a:endParaRPr lang="es-ES" sz="24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857620" y="314324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(</a:t>
            </a:r>
            <a:r>
              <a:rPr lang="el-GR" sz="2400" dirty="0" smtClean="0"/>
              <a:t>ξ</a:t>
            </a:r>
            <a:r>
              <a:rPr lang="es-AR" sz="2400" dirty="0" smtClean="0"/>
              <a:t>=1,34 )</a:t>
            </a:r>
            <a:endParaRPr lang="es-ES" sz="2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44" name="43 Grupo"/>
          <p:cNvGrpSpPr/>
          <p:nvPr/>
        </p:nvGrpSpPr>
        <p:grpSpPr>
          <a:xfrm>
            <a:off x="1785918" y="4500570"/>
            <a:ext cx="2286016" cy="857256"/>
            <a:chOff x="1785918" y="4429132"/>
            <a:chExt cx="2286016" cy="857256"/>
          </a:xfrm>
        </p:grpSpPr>
        <p:sp>
          <p:nvSpPr>
            <p:cNvPr id="27" name="26 Rectángulo"/>
            <p:cNvSpPr/>
            <p:nvPr/>
          </p:nvSpPr>
          <p:spPr>
            <a:xfrm>
              <a:off x="1785918" y="4429132"/>
              <a:ext cx="2286016" cy="857256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4572008"/>
              <a:ext cx="2071702" cy="540444"/>
            </a:xfrm>
            <a:prstGeom prst="rect">
              <a:avLst/>
            </a:prstGeom>
            <a:noFill/>
          </p:spPr>
        </p:pic>
      </p:grp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857892"/>
            <a:ext cx="2357454" cy="606202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7 Rectángulo"/>
              <p:cNvSpPr/>
              <p:nvPr/>
            </p:nvSpPr>
            <p:spPr>
              <a:xfrm>
                <a:off x="521227" y="1154687"/>
                <a:ext cx="2687594" cy="735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s-A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s-A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i="1">
                                  <a:latin typeface="Cambria Math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s-AR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i="1">
                              <a:latin typeface="Cambria Math"/>
                            </a:rPr>
                            <m:t>+2</m:t>
                          </m:r>
                          <m:r>
                            <a:rPr lang="es-AR" i="1">
                              <a:latin typeface="Cambria Math"/>
                            </a:rPr>
                            <m:t>𝜉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s-AR" i="1">
                              <a:latin typeface="Cambria Math"/>
                            </a:rPr>
                            <m:t>𝑆</m:t>
                          </m:r>
                          <m:r>
                            <a:rPr lang="es-AR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i="1">
                                  <a:latin typeface="Cambria Math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s-AR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27" y="1154687"/>
                <a:ext cx="2687594" cy="73571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r="-25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34 CuadroTexto"/>
          <p:cNvSpPr txBox="1"/>
          <p:nvPr/>
        </p:nvSpPr>
        <p:spPr>
          <a:xfrm>
            <a:off x="9072594" y="714356"/>
            <a:ext cx="220201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¿Ejemplo de circuito?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16" grpId="0" animBg="1"/>
      <p:bldP spid="17" grpId="0" animBg="1"/>
      <p:bldP spid="32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63 Imagen" descr="step_2orden_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696917"/>
            <a:ext cx="4214810" cy="3161107"/>
          </a:xfrm>
          <a:prstGeom prst="rect">
            <a:avLst/>
          </a:prstGeom>
        </p:spPr>
      </p:pic>
      <p:pic>
        <p:nvPicPr>
          <p:cNvPr id="65" name="64 Imagen" descr="step_2orden_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58" y="3696869"/>
            <a:ext cx="4214842" cy="3161131"/>
          </a:xfrm>
          <a:prstGeom prst="rect">
            <a:avLst/>
          </a:prstGeom>
        </p:spPr>
      </p:pic>
      <p:pic>
        <p:nvPicPr>
          <p:cNvPr id="63" name="62 Imagen" descr="step_2orden_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1" y="3696919"/>
            <a:ext cx="4214810" cy="316110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85786" y="500042"/>
            <a:ext cx="4846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cap="all" dirty="0" smtClean="0"/>
              <a:t>Dominancia y polos dominantes</a:t>
            </a:r>
            <a:endParaRPr lang="es-ES" sz="2400" cap="al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7000892" y="142873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286644" y="3071810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4143372" y="4286256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y</a:t>
            </a:r>
            <a:r>
              <a:rPr lang="es-AR" dirty="0" smtClean="0"/>
              <a:t>(t)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1071538" y="48561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4214810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22 Grupo"/>
          <p:cNvGrpSpPr/>
          <p:nvPr/>
        </p:nvGrpSpPr>
        <p:grpSpPr>
          <a:xfrm>
            <a:off x="1428728" y="1357298"/>
            <a:ext cx="5857916" cy="2714644"/>
            <a:chOff x="1428728" y="1357298"/>
            <a:chExt cx="5857916" cy="2714644"/>
          </a:xfrm>
        </p:grpSpPr>
        <p:cxnSp>
          <p:nvCxnSpPr>
            <p:cNvPr id="9" name="8 Conector recto de flecha"/>
            <p:cNvCxnSpPr/>
            <p:nvPr/>
          </p:nvCxnSpPr>
          <p:spPr>
            <a:xfrm rot="10800000">
              <a:off x="1428728" y="3000372"/>
              <a:ext cx="5857916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 rot="5400000" flipH="1" flipV="1">
              <a:off x="5572926" y="2713826"/>
              <a:ext cx="2714644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Multiplicar"/>
          <p:cNvSpPr/>
          <p:nvPr/>
        </p:nvSpPr>
        <p:spPr>
          <a:xfrm>
            <a:off x="5786446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2714612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3571868" y="142873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(</a:t>
            </a:r>
            <a:r>
              <a:rPr lang="el-GR" sz="2400" dirty="0" smtClean="0"/>
              <a:t>ξ</a:t>
            </a:r>
            <a:r>
              <a:rPr lang="es-AR" sz="2400" dirty="0" smtClean="0"/>
              <a:t>&gt;1 )</a:t>
            </a:r>
            <a:endParaRPr lang="es-ES" sz="2400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4" name="33 Grupo"/>
          <p:cNvGrpSpPr/>
          <p:nvPr/>
        </p:nvGrpSpPr>
        <p:grpSpPr>
          <a:xfrm>
            <a:off x="214282" y="4643446"/>
            <a:ext cx="714380" cy="501654"/>
            <a:chOff x="571472" y="5143512"/>
            <a:chExt cx="714380" cy="501654"/>
          </a:xfrm>
        </p:grpSpPr>
        <p:cxnSp>
          <p:nvCxnSpPr>
            <p:cNvPr id="35" name="34 Conector recto"/>
            <p:cNvCxnSpPr/>
            <p:nvPr/>
          </p:nvCxnSpPr>
          <p:spPr>
            <a:xfrm>
              <a:off x="571472" y="5643578"/>
              <a:ext cx="357190" cy="1588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 rot="5400000" flipH="1" flipV="1">
              <a:off x="678629" y="5393545"/>
              <a:ext cx="500066" cy="1588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928662" y="5143512"/>
              <a:ext cx="357190" cy="1588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CuadroTexto"/>
          <p:cNvSpPr txBox="1"/>
          <p:nvPr/>
        </p:nvSpPr>
        <p:spPr>
          <a:xfrm>
            <a:off x="142844" y="4000504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x</a:t>
            </a:r>
            <a:r>
              <a:rPr lang="es-AR" dirty="0" smtClean="0"/>
              <a:t>(t)=</a:t>
            </a:r>
            <a:r>
              <a:rPr lang="es-AR" sz="2400" dirty="0" smtClean="0"/>
              <a:t>u</a:t>
            </a:r>
            <a:r>
              <a:rPr lang="es-AR" dirty="0" smtClean="0"/>
              <a:t>(t)</a:t>
            </a:r>
            <a:endParaRPr lang="es-ES" dirty="0"/>
          </a:p>
        </p:txBody>
      </p:sp>
      <p:sp>
        <p:nvSpPr>
          <p:cNvPr id="46" name="45 Multiplicar"/>
          <p:cNvSpPr/>
          <p:nvPr/>
        </p:nvSpPr>
        <p:spPr>
          <a:xfrm>
            <a:off x="6643702" y="271462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3857620" y="314324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(</a:t>
            </a:r>
            <a:r>
              <a:rPr lang="el-GR" sz="2400" dirty="0" smtClean="0"/>
              <a:t>ξ</a:t>
            </a:r>
            <a:r>
              <a:rPr lang="es-AR" sz="2400" dirty="0" smtClean="0"/>
              <a:t>=1,34 )</a:t>
            </a:r>
            <a:endParaRPr lang="es-ES" sz="2400" dirty="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38" name="37 Grupo"/>
          <p:cNvGrpSpPr/>
          <p:nvPr/>
        </p:nvGrpSpPr>
        <p:grpSpPr>
          <a:xfrm>
            <a:off x="1785918" y="4500570"/>
            <a:ext cx="2286016" cy="857256"/>
            <a:chOff x="1785918" y="4429132"/>
            <a:chExt cx="2286016" cy="857256"/>
          </a:xfrm>
        </p:grpSpPr>
        <p:sp>
          <p:nvSpPr>
            <p:cNvPr id="40" name="39 Rectángulo"/>
            <p:cNvSpPr/>
            <p:nvPr/>
          </p:nvSpPr>
          <p:spPr>
            <a:xfrm>
              <a:off x="1785918" y="4429132"/>
              <a:ext cx="2286016" cy="857256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7356" y="4572008"/>
              <a:ext cx="2071702" cy="540444"/>
            </a:xfrm>
            <a:prstGeom prst="rect">
              <a:avLst/>
            </a:prstGeom>
            <a:noFill/>
          </p:spPr>
        </p:pic>
      </p:grpSp>
      <p:sp>
        <p:nvSpPr>
          <p:cNvPr id="51" name="50 CuadroTexto"/>
          <p:cNvSpPr txBox="1"/>
          <p:nvPr/>
        </p:nvSpPr>
        <p:spPr>
          <a:xfrm>
            <a:off x="2786050" y="3357562"/>
            <a:ext cx="363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-10                                                     -2 </a:t>
            </a:r>
            <a:endParaRPr lang="es-E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4" y="5929330"/>
            <a:ext cx="2928960" cy="642942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cxnSp>
        <p:nvCxnSpPr>
          <p:cNvPr id="57" name="56 Conector recto de flecha"/>
          <p:cNvCxnSpPr/>
          <p:nvPr/>
        </p:nvCxnSpPr>
        <p:spPr>
          <a:xfrm rot="10800000">
            <a:off x="6429388" y="5286388"/>
            <a:ext cx="1285884" cy="37371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61" name="60 Grupo"/>
          <p:cNvGrpSpPr/>
          <p:nvPr/>
        </p:nvGrpSpPr>
        <p:grpSpPr>
          <a:xfrm>
            <a:off x="7715272" y="5500702"/>
            <a:ext cx="1143008" cy="461665"/>
            <a:chOff x="7715272" y="5500702"/>
            <a:chExt cx="1143008" cy="461665"/>
          </a:xfrm>
        </p:grpSpPr>
        <p:sp>
          <p:nvSpPr>
            <p:cNvPr id="49" name="48 CuadroTexto"/>
            <p:cNvSpPr txBox="1"/>
            <p:nvPr/>
          </p:nvSpPr>
          <p:spPr>
            <a:xfrm>
              <a:off x="7715272" y="5500702"/>
              <a:ext cx="1143008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</a:ln>
          </p:spPr>
          <p:txBody>
            <a:bodyPr wrap="square" rtlCol="0">
              <a:spAutoFit/>
            </a:bodyPr>
            <a:lstStyle/>
            <a:p>
              <a:endParaRPr lang="es-AR" sz="1200" dirty="0" smtClean="0"/>
            </a:p>
            <a:p>
              <a:endParaRPr lang="es-ES" sz="1200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86710" y="5572140"/>
              <a:ext cx="1038225" cy="342900"/>
            </a:xfrm>
            <a:prstGeom prst="rect">
              <a:avLst/>
            </a:prstGeom>
            <a:noFill/>
          </p:spPr>
        </p:pic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2" name="51 Rectángulo"/>
              <p:cNvSpPr/>
              <p:nvPr/>
            </p:nvSpPr>
            <p:spPr>
              <a:xfrm>
                <a:off x="521227" y="1154687"/>
                <a:ext cx="2687594" cy="735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s-A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s-A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i="1">
                                  <a:latin typeface="Cambria Math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s-AR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i="1">
                              <a:latin typeface="Cambria Math"/>
                            </a:rPr>
                            <m:t>+2</m:t>
                          </m:r>
                          <m:r>
                            <a:rPr lang="es-AR" i="1">
                              <a:latin typeface="Cambria Math"/>
                            </a:rPr>
                            <m:t>𝜉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s-AR" i="1">
                              <a:latin typeface="Cambria Math"/>
                            </a:rPr>
                            <m:t>𝑆</m:t>
                          </m:r>
                          <m:r>
                            <a:rPr lang="es-AR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s-AR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i="1">
                                  <a:latin typeface="Cambria Math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s-AR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52" name="5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27" y="1154687"/>
                <a:ext cx="2687594" cy="735714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r="-25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6" grpId="0" animBg="1"/>
      <p:bldP spid="17" grpId="0" animBg="1"/>
      <p:bldP spid="32" grpId="0"/>
      <p:bldP spid="32" grpId="1"/>
      <p:bldP spid="45" grpId="0"/>
      <p:bldP spid="46" grpId="0" animBg="1"/>
      <p:bldP spid="48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0" y="404664"/>
            <a:ext cx="2571800" cy="5679686"/>
            <a:chOff x="0" y="404664"/>
            <a:chExt cx="2571800" cy="5679686"/>
          </a:xfrm>
        </p:grpSpPr>
        <p:sp>
          <p:nvSpPr>
            <p:cNvPr id="20" name="19 CuadroTexto"/>
            <p:cNvSpPr txBox="1"/>
            <p:nvPr/>
          </p:nvSpPr>
          <p:spPr>
            <a:xfrm>
              <a:off x="1571604" y="404664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err="1"/>
                <a:t>I</a:t>
              </a:r>
              <a:r>
                <a:rPr lang="es-AR" dirty="0" err="1" smtClean="0"/>
                <a:t>m</a:t>
              </a:r>
              <a:r>
                <a:rPr lang="es-AR" dirty="0" smtClean="0"/>
                <a:t>(s)</a:t>
              </a:r>
              <a:endParaRPr lang="es-ES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0" y="3714752"/>
              <a:ext cx="65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smtClean="0"/>
                <a:t>Re(s)</a:t>
              </a:r>
              <a:endParaRPr lang="es-ES" dirty="0"/>
            </a:p>
          </p:txBody>
        </p:sp>
        <p:cxnSp>
          <p:nvCxnSpPr>
            <p:cNvPr id="9" name="8 Conector recto de flecha"/>
            <p:cNvCxnSpPr/>
            <p:nvPr/>
          </p:nvCxnSpPr>
          <p:spPr>
            <a:xfrm rot="10800000">
              <a:off x="357158" y="3584018"/>
              <a:ext cx="2214642" cy="3176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 rot="5400000" flipH="1" flipV="1">
              <a:off x="-702705" y="3476862"/>
              <a:ext cx="5214975" cy="1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Multiplicar"/>
            <p:cNvSpPr/>
            <p:nvPr/>
          </p:nvSpPr>
          <p:spPr>
            <a:xfrm>
              <a:off x="1145194" y="1357298"/>
              <a:ext cx="571504" cy="571504"/>
            </a:xfrm>
            <a:prstGeom prst="mathMultiply">
              <a:avLst>
                <a:gd name="adj1" fmla="val 5459"/>
              </a:avLst>
            </a:prstGeom>
            <a:solidFill>
              <a:srgbClr val="0000FF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Multiplicar"/>
            <p:cNvSpPr/>
            <p:nvPr/>
          </p:nvSpPr>
          <p:spPr>
            <a:xfrm>
              <a:off x="1145194" y="2571744"/>
              <a:ext cx="571504" cy="571504"/>
            </a:xfrm>
            <a:prstGeom prst="mathMultiply">
              <a:avLst>
                <a:gd name="adj1" fmla="val 5459"/>
              </a:avLst>
            </a:prstGeom>
            <a:solidFill>
              <a:srgbClr val="FF000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Multiplicar"/>
            <p:cNvSpPr/>
            <p:nvPr/>
          </p:nvSpPr>
          <p:spPr>
            <a:xfrm>
              <a:off x="1152281" y="5142984"/>
              <a:ext cx="571504" cy="571504"/>
            </a:xfrm>
            <a:prstGeom prst="mathMultiply">
              <a:avLst>
                <a:gd name="adj1" fmla="val 5459"/>
              </a:avLst>
            </a:prstGeom>
            <a:solidFill>
              <a:srgbClr val="0000FF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1995908" y="1492335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err="1" smtClean="0"/>
                <a:t>j25</a:t>
              </a:r>
              <a:r>
                <a:rPr lang="es-AR" dirty="0" smtClean="0"/>
                <a:t> </a:t>
              </a:r>
              <a:endParaRPr lang="es-ES" dirty="0"/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1987744" y="2672830"/>
              <a:ext cx="47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smtClean="0"/>
                <a:t>j10</a:t>
              </a:r>
              <a:endParaRPr lang="es-ES" dirty="0"/>
            </a:p>
          </p:txBody>
        </p:sp>
        <p:sp>
          <p:nvSpPr>
            <p:cNvPr id="27" name="26 Multiplicar"/>
            <p:cNvSpPr/>
            <p:nvPr/>
          </p:nvSpPr>
          <p:spPr>
            <a:xfrm>
              <a:off x="1145194" y="4084084"/>
              <a:ext cx="571504" cy="571504"/>
            </a:xfrm>
            <a:prstGeom prst="mathMultiply">
              <a:avLst>
                <a:gd name="adj1" fmla="val 5459"/>
              </a:avLst>
            </a:prstGeom>
            <a:solidFill>
              <a:srgbClr val="FF0000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014" y="1772816"/>
            <a:ext cx="6874522" cy="5155891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9" name="38 CuadroTexto"/>
          <p:cNvSpPr txBox="1"/>
          <p:nvPr/>
        </p:nvSpPr>
        <p:spPr>
          <a:xfrm>
            <a:off x="2483768" y="1936636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00FF"/>
                </a:solidFill>
              </a:rPr>
              <a:t>y</a:t>
            </a:r>
            <a:r>
              <a:rPr lang="es-AR" sz="2800" baseline="-25000" dirty="0" smtClean="0">
                <a:solidFill>
                  <a:srgbClr val="0000FF"/>
                </a:solidFill>
              </a:rPr>
              <a:t>1</a:t>
            </a:r>
            <a:r>
              <a:rPr lang="es-AR" sz="2800" dirty="0" smtClean="0">
                <a:solidFill>
                  <a:srgbClr val="0000FF"/>
                </a:solidFill>
              </a:rPr>
              <a:t>(t)</a:t>
            </a:r>
            <a:endParaRPr lang="es-ES" sz="2800" dirty="0">
              <a:solidFill>
                <a:srgbClr val="0000FF"/>
              </a:solidFill>
            </a:endParaRPr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214282" y="31416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386116" y="2555497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259632" y="358401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-5</a:t>
            </a:r>
            <a:endParaRPr lang="es-E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6588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-40748" y="2293887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</a:rPr>
              <a:t>x(t)=u(t)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46" name="45 Multiplicar"/>
          <p:cNvSpPr/>
          <p:nvPr/>
        </p:nvSpPr>
        <p:spPr>
          <a:xfrm>
            <a:off x="1612223" y="3268831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059832" y="-27384"/>
            <a:ext cx="3629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 smtClean="0"/>
              <a:t>Respuestas de 2</a:t>
            </a:r>
            <a:r>
              <a:rPr lang="es-AR" sz="2800" b="1" baseline="30000" dirty="0" smtClean="0"/>
              <a:t>0 </a:t>
            </a:r>
            <a:r>
              <a:rPr lang="es-AR" sz="2800" b="1" dirty="0" smtClean="0"/>
              <a:t>orden</a:t>
            </a:r>
          </a:p>
          <a:p>
            <a:r>
              <a:rPr lang="es-AR" sz="4400" b="1" dirty="0" smtClean="0">
                <a:latin typeface="Symbol" pitchFamily="18" charset="2"/>
              </a:rPr>
              <a:t>          s</a:t>
            </a:r>
            <a:r>
              <a:rPr lang="es-AR" sz="2800" b="1" dirty="0" smtClean="0"/>
              <a:t> </a:t>
            </a:r>
            <a:r>
              <a:rPr lang="es-AR" sz="2800" b="1" dirty="0" err="1" smtClean="0"/>
              <a:t>cte</a:t>
            </a:r>
            <a:endParaRPr lang="es-AR" sz="28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3257059" y="1314627"/>
                <a:ext cx="2373983" cy="594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s-AR" sz="16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650</m:t>
                          </m:r>
                        </m:num>
                        <m:den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+10</m:t>
                          </m:r>
                          <m: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s-AR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+650</m:t>
                          </m:r>
                        </m:den>
                      </m:f>
                    </m:oMath>
                  </m:oMathPara>
                </a14:m>
                <a:endParaRPr lang="es-AR" sz="1600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059" y="1314627"/>
                <a:ext cx="2373983" cy="59413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179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5 Rectángulo"/>
              <p:cNvSpPr/>
              <p:nvPr/>
            </p:nvSpPr>
            <p:spPr>
              <a:xfrm>
                <a:off x="6156176" y="1340768"/>
                <a:ext cx="2373983" cy="594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s-AR" sz="1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125</m:t>
                          </m:r>
                        </m:num>
                        <m:den>
                          <m:sSup>
                            <m:sSupPr>
                              <m:ctrlPr>
                                <a:rPr lang="es-AR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AR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s-AR" sz="16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+10</m:t>
                          </m:r>
                          <m: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s-AR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+125</m:t>
                          </m:r>
                        </m:den>
                      </m:f>
                    </m:oMath>
                  </m:oMathPara>
                </a14:m>
                <a:endParaRPr lang="es-AR" sz="1600" dirty="0"/>
              </a:p>
            </p:txBody>
          </p:sp>
        </mc:Choice>
        <mc:Fallback>
          <p:sp>
            <p:nvSpPr>
              <p:cNvPr id="6" name="5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340768"/>
                <a:ext cx="2373983" cy="59413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r="-17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36 CuadroTexto"/>
          <p:cNvSpPr txBox="1"/>
          <p:nvPr/>
        </p:nvSpPr>
        <p:spPr>
          <a:xfrm>
            <a:off x="2483768" y="2545740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FF0000"/>
                </a:solidFill>
              </a:rPr>
              <a:t>y</a:t>
            </a:r>
            <a:r>
              <a:rPr lang="es-AR" sz="2800" baseline="-25000" dirty="0" smtClean="0">
                <a:solidFill>
                  <a:srgbClr val="FF0000"/>
                </a:solidFill>
              </a:rPr>
              <a:t>2</a:t>
            </a:r>
            <a:r>
              <a:rPr lang="es-AR" sz="2800" dirty="0" smtClean="0">
                <a:solidFill>
                  <a:srgbClr val="FF0000"/>
                </a:solidFill>
              </a:rPr>
              <a:t>(t)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425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690116"/>
            <a:ext cx="6378372" cy="5339284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571604" y="47667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0" y="3714752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214282" y="31416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632344" y="270733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>
            <a:off x="357158" y="3584018"/>
            <a:ext cx="2214642" cy="317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 flipH="1" flipV="1">
            <a:off x="-843799" y="3476862"/>
            <a:ext cx="5214975" cy="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247454" y="356372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-5</a:t>
            </a:r>
            <a:endParaRPr lang="es-ES" dirty="0"/>
          </a:p>
        </p:txBody>
      </p:sp>
      <p:sp>
        <p:nvSpPr>
          <p:cNvPr id="16" name="15 Multiplicar"/>
          <p:cNvSpPr/>
          <p:nvPr/>
        </p:nvSpPr>
        <p:spPr>
          <a:xfrm>
            <a:off x="611560" y="148934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1126372" y="148934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486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-40748" y="2293887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</a:rPr>
              <a:t>x(t)=u(t)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46" name="45 Multiplicar"/>
          <p:cNvSpPr/>
          <p:nvPr/>
        </p:nvSpPr>
        <p:spPr>
          <a:xfrm>
            <a:off x="1475656" y="3268831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35 Multiplicar"/>
          <p:cNvSpPr/>
          <p:nvPr/>
        </p:nvSpPr>
        <p:spPr>
          <a:xfrm>
            <a:off x="616120" y="5026591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1897975" y="156730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j25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27" name="26 Multiplicar"/>
          <p:cNvSpPr/>
          <p:nvPr/>
        </p:nvSpPr>
        <p:spPr>
          <a:xfrm>
            <a:off x="1088878" y="5026591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059832" y="-27384"/>
            <a:ext cx="3756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 smtClean="0"/>
              <a:t>Respuestas de 2</a:t>
            </a:r>
            <a:r>
              <a:rPr lang="es-AR" sz="2800" b="1" baseline="30000" dirty="0" smtClean="0"/>
              <a:t>0 </a:t>
            </a:r>
            <a:r>
              <a:rPr lang="es-AR" sz="2800" b="1" dirty="0" smtClean="0"/>
              <a:t>orden</a:t>
            </a:r>
          </a:p>
          <a:p>
            <a:r>
              <a:rPr lang="es-AR" sz="4400" b="1" dirty="0" smtClean="0">
                <a:latin typeface="Symbol" pitchFamily="18" charset="2"/>
              </a:rPr>
              <a:t>          </a:t>
            </a:r>
            <a:r>
              <a:rPr lang="es-AR" sz="4400" b="1" dirty="0" err="1" smtClean="0">
                <a:latin typeface="Symbol" pitchFamily="18" charset="2"/>
              </a:rPr>
              <a:t>w</a:t>
            </a:r>
            <a:r>
              <a:rPr lang="es-AR" sz="2000" b="1" dirty="0" err="1" smtClean="0"/>
              <a:t>d</a:t>
            </a:r>
            <a:r>
              <a:rPr lang="es-AR" sz="2800" b="1" dirty="0" smtClean="0"/>
              <a:t> </a:t>
            </a:r>
            <a:r>
              <a:rPr lang="es-AR" sz="2800" b="1" dirty="0" err="1" smtClean="0"/>
              <a:t>cte</a:t>
            </a:r>
            <a:endParaRPr lang="es-AR" sz="2800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698388" y="356372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-10</a:t>
            </a:r>
            <a:endParaRPr lang="es-E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426865"/>
            <a:ext cx="2390775" cy="561975"/>
          </a:xfrm>
          <a:prstGeom prst="rect">
            <a:avLst/>
          </a:prstGeom>
          <a:noFill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412776"/>
            <a:ext cx="2400300" cy="561975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483768" y="2080652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00FF"/>
                </a:solidFill>
              </a:rPr>
              <a:t>y</a:t>
            </a:r>
            <a:r>
              <a:rPr lang="es-AR" sz="2800" baseline="-25000" dirty="0" smtClean="0">
                <a:solidFill>
                  <a:srgbClr val="0000FF"/>
                </a:solidFill>
              </a:rPr>
              <a:t>1</a:t>
            </a:r>
            <a:r>
              <a:rPr lang="es-AR" sz="2800" dirty="0" smtClean="0">
                <a:solidFill>
                  <a:srgbClr val="0000FF"/>
                </a:solidFill>
              </a:rPr>
              <a:t>(t)</a:t>
            </a:r>
            <a:endParaRPr lang="es-ES" sz="2800" dirty="0">
              <a:solidFill>
                <a:srgbClr val="0000FF"/>
              </a:solidFill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483768" y="2689756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FF0000"/>
                </a:solidFill>
              </a:rPr>
              <a:t>y</a:t>
            </a:r>
            <a:r>
              <a:rPr lang="es-AR" sz="2800" baseline="-25000" dirty="0" smtClean="0">
                <a:solidFill>
                  <a:srgbClr val="FF0000"/>
                </a:solidFill>
              </a:rPr>
              <a:t>2</a:t>
            </a:r>
            <a:r>
              <a:rPr lang="es-AR" sz="2800" dirty="0" smtClean="0">
                <a:solidFill>
                  <a:srgbClr val="FF0000"/>
                </a:solidFill>
              </a:rPr>
              <a:t>(t)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12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0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557" y="1775096"/>
            <a:ext cx="6789948" cy="5092461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903033" y="82742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0" y="3714752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214282" y="314166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488328" y="27809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>
            <a:off x="357158" y="3584018"/>
            <a:ext cx="2214642" cy="317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 flipH="1" flipV="1">
            <a:off x="-843799" y="3476862"/>
            <a:ext cx="5214975" cy="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187624" y="357301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</a:t>
            </a:r>
            <a:r>
              <a:rPr lang="es-AR" dirty="0"/>
              <a:t>5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16" name="15 Multiplicar"/>
          <p:cNvSpPr/>
          <p:nvPr/>
        </p:nvSpPr>
        <p:spPr>
          <a:xfrm>
            <a:off x="611560" y="148934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1145194" y="257174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486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-40748" y="2293887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</a:rPr>
              <a:t>x(t)=u(t)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46" name="45 Multiplicar"/>
          <p:cNvSpPr/>
          <p:nvPr/>
        </p:nvSpPr>
        <p:spPr>
          <a:xfrm>
            <a:off x="1475656" y="3268831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35 Multiplicar"/>
          <p:cNvSpPr/>
          <p:nvPr/>
        </p:nvSpPr>
        <p:spPr>
          <a:xfrm>
            <a:off x="616120" y="5026591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1763688" y="155679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j25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1763688" y="270892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j10</a:t>
            </a:r>
            <a:endParaRPr lang="es-ES" dirty="0"/>
          </a:p>
        </p:txBody>
      </p:sp>
      <p:sp>
        <p:nvSpPr>
          <p:cNvPr id="27" name="26 Multiplicar"/>
          <p:cNvSpPr/>
          <p:nvPr/>
        </p:nvSpPr>
        <p:spPr>
          <a:xfrm>
            <a:off x="1145194" y="408408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059832" y="44624"/>
            <a:ext cx="3756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 smtClean="0"/>
              <a:t>Respuestas de 2</a:t>
            </a:r>
            <a:r>
              <a:rPr lang="es-AR" sz="2800" b="1" baseline="30000" dirty="0" smtClean="0"/>
              <a:t>0 </a:t>
            </a:r>
            <a:r>
              <a:rPr lang="es-AR" sz="2800" b="1" dirty="0" smtClean="0"/>
              <a:t>orden</a:t>
            </a:r>
          </a:p>
          <a:p>
            <a:r>
              <a:rPr lang="es-AR" sz="4400" b="1" dirty="0" smtClean="0">
                <a:latin typeface="Symbol" pitchFamily="18" charset="2"/>
              </a:rPr>
              <a:t>          x</a:t>
            </a:r>
            <a:r>
              <a:rPr lang="es-AR" sz="2800" b="1" dirty="0" smtClean="0"/>
              <a:t> </a:t>
            </a:r>
            <a:r>
              <a:rPr lang="es-AR" sz="2800" b="1" dirty="0" err="1" smtClean="0"/>
              <a:t>cte</a:t>
            </a:r>
            <a:endParaRPr lang="es-AR" sz="2800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611560" y="357301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-10 </a:t>
            </a:r>
            <a:endParaRPr lang="es-ES" dirty="0"/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484784"/>
            <a:ext cx="2390775" cy="56197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1484784"/>
            <a:ext cx="2400300" cy="561975"/>
          </a:xfrm>
          <a:prstGeom prst="rect">
            <a:avLst/>
          </a:prstGeom>
          <a:noFill/>
        </p:spPr>
      </p:pic>
      <p:sp>
        <p:nvSpPr>
          <p:cNvPr id="38" name="37 CuadroTexto"/>
          <p:cNvSpPr txBox="1"/>
          <p:nvPr/>
        </p:nvSpPr>
        <p:spPr>
          <a:xfrm>
            <a:off x="2411760" y="2224668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00FF"/>
                </a:solidFill>
              </a:rPr>
              <a:t>y</a:t>
            </a:r>
            <a:r>
              <a:rPr lang="es-AR" sz="2800" baseline="-25000" dirty="0" smtClean="0">
                <a:solidFill>
                  <a:srgbClr val="0000FF"/>
                </a:solidFill>
              </a:rPr>
              <a:t>1</a:t>
            </a:r>
            <a:r>
              <a:rPr lang="es-AR" sz="2800" dirty="0" smtClean="0">
                <a:solidFill>
                  <a:srgbClr val="0000FF"/>
                </a:solidFill>
              </a:rPr>
              <a:t>(t)</a:t>
            </a:r>
            <a:endParaRPr lang="es-ES" sz="2800" dirty="0">
              <a:solidFill>
                <a:srgbClr val="0000FF"/>
              </a:solidFill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411760" y="2833772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FF0000"/>
                </a:solidFill>
              </a:rPr>
              <a:t>y</a:t>
            </a:r>
            <a:r>
              <a:rPr lang="es-AR" sz="2800" baseline="-25000" dirty="0" smtClean="0">
                <a:solidFill>
                  <a:srgbClr val="FF0000"/>
                </a:solidFill>
              </a:rPr>
              <a:t>2</a:t>
            </a:r>
            <a:r>
              <a:rPr lang="es-AR" sz="2800" dirty="0" smtClean="0">
                <a:solidFill>
                  <a:srgbClr val="FF0000"/>
                </a:solidFill>
              </a:rPr>
              <a:t>(t)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346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38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871087"/>
            <a:ext cx="6649218" cy="4986913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844590" y="778715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Im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0" y="3714752"/>
            <a:ext cx="65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Re(s)</a:t>
            </a:r>
            <a:endParaRPr lang="es-ES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71406" y="148934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488328" y="292494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0800000">
            <a:off x="357158" y="3584018"/>
            <a:ext cx="2214642" cy="317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 flipH="1" flipV="1">
            <a:off x="-843799" y="3476862"/>
            <a:ext cx="5214975" cy="1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1114062" y="365331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-</a:t>
            </a:r>
            <a:r>
              <a:rPr lang="es-AR" dirty="0"/>
              <a:t>5</a:t>
            </a:r>
            <a:r>
              <a:rPr lang="es-AR" dirty="0" smtClean="0"/>
              <a:t>    </a:t>
            </a:r>
            <a:endParaRPr lang="es-ES" dirty="0"/>
          </a:p>
        </p:txBody>
      </p:sp>
      <p:sp>
        <p:nvSpPr>
          <p:cNvPr id="16" name="15 Multiplicar"/>
          <p:cNvSpPr/>
          <p:nvPr/>
        </p:nvSpPr>
        <p:spPr>
          <a:xfrm>
            <a:off x="179512" y="2060848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Multiplicar"/>
          <p:cNvSpPr/>
          <p:nvPr/>
        </p:nvSpPr>
        <p:spPr>
          <a:xfrm>
            <a:off x="1043608" y="148934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565889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-11332" y="886437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</a:rPr>
              <a:t>x(t)=u(t)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46" name="45 Multiplicar"/>
          <p:cNvSpPr/>
          <p:nvPr/>
        </p:nvSpPr>
        <p:spPr>
          <a:xfrm>
            <a:off x="1475656" y="3268831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35 Multiplicar"/>
          <p:cNvSpPr/>
          <p:nvPr/>
        </p:nvSpPr>
        <p:spPr>
          <a:xfrm>
            <a:off x="107504" y="451368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1763688" y="156730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j25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27" name="26 Multiplicar"/>
          <p:cNvSpPr/>
          <p:nvPr/>
        </p:nvSpPr>
        <p:spPr>
          <a:xfrm>
            <a:off x="1088878" y="523376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3059832" y="-27384"/>
            <a:ext cx="3756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 smtClean="0"/>
              <a:t>Respuestas de 2</a:t>
            </a:r>
            <a:r>
              <a:rPr lang="es-AR" sz="2800" b="1" baseline="30000" dirty="0" smtClean="0"/>
              <a:t>0 </a:t>
            </a:r>
            <a:r>
              <a:rPr lang="es-AR" sz="2800" b="1" dirty="0" smtClean="0"/>
              <a:t>orden</a:t>
            </a:r>
          </a:p>
          <a:p>
            <a:r>
              <a:rPr lang="es-AR" sz="4400" b="1" dirty="0" smtClean="0">
                <a:latin typeface="Symbol" pitchFamily="18" charset="2"/>
              </a:rPr>
              <a:t>          </a:t>
            </a:r>
            <a:r>
              <a:rPr lang="es-AR" sz="4400" b="1" dirty="0" err="1" smtClean="0">
                <a:latin typeface="Symbol" pitchFamily="18" charset="2"/>
              </a:rPr>
              <a:t>w</a:t>
            </a:r>
            <a:r>
              <a:rPr lang="es-AR" sz="2000" b="1" dirty="0" err="1"/>
              <a:t>n</a:t>
            </a:r>
            <a:r>
              <a:rPr lang="es-AR" sz="2800" b="1" dirty="0" smtClean="0"/>
              <a:t> </a:t>
            </a:r>
            <a:r>
              <a:rPr lang="es-AR" sz="2800" b="1" dirty="0" err="1" smtClean="0"/>
              <a:t>cte</a:t>
            </a:r>
            <a:endParaRPr lang="es-AR" sz="2800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763688" y="220486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j15 </a:t>
            </a:r>
            <a:endParaRPr lang="es-E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89895" y="1412776"/>
            <a:ext cx="2562225" cy="590550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412776"/>
            <a:ext cx="2400300" cy="561975"/>
          </a:xfrm>
          <a:prstGeom prst="rect">
            <a:avLst/>
          </a:prstGeom>
          <a:noFill/>
        </p:spPr>
      </p:pic>
      <p:sp>
        <p:nvSpPr>
          <p:cNvPr id="37" name="36 CuadroTexto"/>
          <p:cNvSpPr txBox="1"/>
          <p:nvPr/>
        </p:nvSpPr>
        <p:spPr>
          <a:xfrm>
            <a:off x="2411760" y="2296676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00FF"/>
                </a:solidFill>
              </a:rPr>
              <a:t>y</a:t>
            </a:r>
            <a:r>
              <a:rPr lang="es-AR" sz="2800" baseline="-25000" dirty="0" smtClean="0">
                <a:solidFill>
                  <a:srgbClr val="0000FF"/>
                </a:solidFill>
              </a:rPr>
              <a:t>1</a:t>
            </a:r>
            <a:r>
              <a:rPr lang="es-AR" sz="2800" dirty="0" smtClean="0">
                <a:solidFill>
                  <a:srgbClr val="0000FF"/>
                </a:solidFill>
              </a:rPr>
              <a:t>(t)</a:t>
            </a:r>
            <a:endParaRPr lang="es-ES" sz="2800" dirty="0">
              <a:solidFill>
                <a:srgbClr val="0000FF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2397217" y="2977788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FF0000"/>
                </a:solidFill>
              </a:rPr>
              <a:t>y</a:t>
            </a:r>
            <a:r>
              <a:rPr lang="es-AR" sz="2800" baseline="-25000" dirty="0" smtClean="0">
                <a:solidFill>
                  <a:srgbClr val="FF0000"/>
                </a:solidFill>
              </a:rPr>
              <a:t>2</a:t>
            </a:r>
            <a:r>
              <a:rPr lang="es-AR" sz="2800" dirty="0" smtClean="0">
                <a:solidFill>
                  <a:srgbClr val="FF0000"/>
                </a:solidFill>
              </a:rPr>
              <a:t>(t)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40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73376"/>
            <a:ext cx="7120001" cy="5340000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1571604" y="28572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I</a:t>
            </a:r>
            <a:r>
              <a:rPr lang="es-AR" dirty="0" err="1" smtClean="0"/>
              <a:t>m</a:t>
            </a:r>
            <a:r>
              <a:rPr lang="es-AR" dirty="0" smtClean="0"/>
              <a:t>(s)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780435" y="157161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y(t)</a:t>
            </a:r>
            <a:endParaRPr lang="es-ES" sz="2800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357158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822559" y="2148139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H="1">
            <a:off x="179512" y="3714752"/>
            <a:ext cx="2892290" cy="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flipH="1" flipV="1">
            <a:off x="2780435" y="460062"/>
            <a:ext cx="5615" cy="636359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323528" y="3864235"/>
            <a:ext cx="220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-5                             -1 </a:t>
            </a:r>
            <a:endParaRPr lang="es-ES" dirty="0"/>
          </a:p>
        </p:txBody>
      </p:sp>
      <p:sp>
        <p:nvSpPr>
          <p:cNvPr id="17" name="16 Multiplicar"/>
          <p:cNvSpPr/>
          <p:nvPr/>
        </p:nvSpPr>
        <p:spPr>
          <a:xfrm>
            <a:off x="1984272" y="785794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0" y="1571612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solidFill>
                  <a:srgbClr val="00B050"/>
                </a:solidFill>
              </a:rPr>
              <a:t>x(t)=u(t)</a:t>
            </a:r>
            <a:endParaRPr lang="es-ES" sz="2800" dirty="0">
              <a:solidFill>
                <a:srgbClr val="00B050"/>
              </a:solidFill>
            </a:endParaRPr>
          </a:p>
        </p:txBody>
      </p:sp>
      <p:sp>
        <p:nvSpPr>
          <p:cNvPr id="46" name="45 Multiplicar"/>
          <p:cNvSpPr/>
          <p:nvPr/>
        </p:nvSpPr>
        <p:spPr>
          <a:xfrm>
            <a:off x="2494683" y="342900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B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6" name="35 Multiplicar"/>
          <p:cNvSpPr/>
          <p:nvPr/>
        </p:nvSpPr>
        <p:spPr>
          <a:xfrm>
            <a:off x="251520" y="3429000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8" name="37 Multiplicar"/>
          <p:cNvSpPr/>
          <p:nvPr/>
        </p:nvSpPr>
        <p:spPr>
          <a:xfrm>
            <a:off x="1984272" y="6093296"/>
            <a:ext cx="571504" cy="571504"/>
          </a:xfrm>
          <a:prstGeom prst="mathMultiply">
            <a:avLst>
              <a:gd name="adj1" fmla="val 5459"/>
            </a:avLst>
          </a:prstGeom>
          <a:solidFill>
            <a:srgbClr val="0000FF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2843808" y="92867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j6 </a:t>
            </a:r>
            <a:endParaRPr lang="es-ES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259944" y="2571744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j10</a:t>
            </a:r>
            <a:r>
              <a:rPr lang="es-AR" dirty="0" smtClean="0"/>
              <a:t> </a:t>
            </a:r>
            <a:endParaRPr lang="es-E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76672"/>
            <a:ext cx="2962275" cy="600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392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353</Words>
  <Application>Microsoft Office PowerPoint</Application>
  <PresentationFormat>Presentación en pantalla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Formigli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Manolo</dc:creator>
  <cp:lastModifiedBy>Manolo</cp:lastModifiedBy>
  <cp:revision>143</cp:revision>
  <dcterms:created xsi:type="dcterms:W3CDTF">2016-09-01T02:54:13Z</dcterms:created>
  <dcterms:modified xsi:type="dcterms:W3CDTF">2019-09-03T21:28:34Z</dcterms:modified>
</cp:coreProperties>
</file>