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95" r:id="rId2"/>
    <p:sldId id="312" r:id="rId3"/>
    <p:sldId id="286" r:id="rId4"/>
    <p:sldId id="302" r:id="rId5"/>
    <p:sldId id="298" r:id="rId6"/>
    <p:sldId id="283" r:id="rId7"/>
    <p:sldId id="300" r:id="rId8"/>
    <p:sldId id="297" r:id="rId9"/>
    <p:sldId id="296" r:id="rId10"/>
    <p:sldId id="303" r:id="rId11"/>
    <p:sldId id="304" r:id="rId12"/>
    <p:sldId id="293" r:id="rId13"/>
    <p:sldId id="268" r:id="rId14"/>
    <p:sldId id="264" r:id="rId15"/>
    <p:sldId id="315" r:id="rId16"/>
    <p:sldId id="313" r:id="rId17"/>
    <p:sldId id="314" r:id="rId18"/>
    <p:sldId id="290" r:id="rId19"/>
    <p:sldId id="318" r:id="rId20"/>
    <p:sldId id="291" r:id="rId21"/>
    <p:sldId id="294" r:id="rId22"/>
    <p:sldId id="276" r:id="rId23"/>
    <p:sldId id="263" r:id="rId24"/>
    <p:sldId id="292" r:id="rId25"/>
    <p:sldId id="306" r:id="rId26"/>
    <p:sldId id="316" r:id="rId27"/>
    <p:sldId id="319" r:id="rId28"/>
    <p:sldId id="317" r:id="rId29"/>
    <p:sldId id="30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3" autoAdjust="0"/>
    <p:restoredTop sz="94660"/>
  </p:normalViewPr>
  <p:slideViewPr>
    <p:cSldViewPr>
      <p:cViewPr>
        <p:scale>
          <a:sx n="60" d="100"/>
          <a:sy n="60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8D0F8-DADD-4B20-9F45-02C69574291E}" type="datetimeFigureOut">
              <a:rPr lang="es-ES" smtClean="0"/>
              <a:pPr/>
              <a:t>15/08/2019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609B6-F326-47D1-9EBF-88AA9CF25A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5959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6EEE-8B50-4774-81B6-830D6B5D892C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387C-812B-4532-9346-02D7D1E51E34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371-5542-434A-BF57-55DFD64D19FE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7C2E-49F5-4928-A279-066AD900E070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87DA-C1DC-4169-8584-90293395E3B6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D0BC-8ADF-499C-816D-B523FE135B24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18E7-AAB3-4A26-8179-56F4C7755E53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4A6-7B1B-4219-AF0F-5D0FEE5E2C55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48B9-A382-4141-A240-D6AC5481DBD2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3CE0-A7E7-4CD2-BAE1-4FEBD31AC3C9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0AF-7977-49D8-89D3-4316AC76BFFD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2782-09BB-4FDD-83FE-B86907FA3133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2F88-ACFB-4425-8663-5EB9860CD6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1500174"/>
            <a:ext cx="834196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u="sng" dirty="0" smtClean="0"/>
              <a:t> SISTEMA.</a:t>
            </a:r>
            <a:endParaRPr lang="es-ES" dirty="0" smtClean="0"/>
          </a:p>
          <a:p>
            <a:pPr algn="just"/>
            <a:r>
              <a:rPr lang="es-AR" dirty="0" smtClean="0"/>
              <a:t>Según el biólogo austríaco </a:t>
            </a:r>
            <a:r>
              <a:rPr lang="es-AR" dirty="0" err="1" smtClean="0"/>
              <a:t>Bertalanffy</a:t>
            </a:r>
            <a:r>
              <a:rPr lang="es-AR" i="1" dirty="0" smtClean="0"/>
              <a:t>, </a:t>
            </a:r>
          </a:p>
          <a:p>
            <a:pPr algn="just"/>
            <a:endParaRPr lang="es-AR" i="1" dirty="0" smtClean="0"/>
          </a:p>
          <a:p>
            <a:pPr algn="ctr"/>
            <a:r>
              <a:rPr lang="es-AR" b="1" i="1" dirty="0" smtClean="0"/>
              <a:t>“un sistema es una entidad que mantiene su existencia </a:t>
            </a:r>
          </a:p>
          <a:p>
            <a:pPr algn="ctr"/>
            <a:r>
              <a:rPr lang="es-AR" b="1" i="1" dirty="0" smtClean="0"/>
              <a:t>mediante la interacción mutua de sus partes”</a:t>
            </a:r>
            <a:r>
              <a:rPr lang="es-AR" b="1" dirty="0" smtClean="0"/>
              <a:t>.</a:t>
            </a:r>
          </a:p>
          <a:p>
            <a:pPr algn="ctr"/>
            <a:endParaRPr lang="es-ES" dirty="0" smtClean="0"/>
          </a:p>
          <a:p>
            <a:pPr algn="just"/>
            <a:r>
              <a:rPr lang="es-AR" dirty="0" err="1" smtClean="0"/>
              <a:t>Entiéndese</a:t>
            </a:r>
            <a:r>
              <a:rPr lang="es-AR" dirty="0" smtClean="0"/>
              <a:t> entonces que un sistema es un conjunto de partes o entidades que </a:t>
            </a:r>
          </a:p>
          <a:p>
            <a:pPr algn="just"/>
            <a:r>
              <a:rPr lang="es-AR" dirty="0" smtClean="0"/>
              <a:t>interaccionan en el tiempo y el espacio para alcanzar un fin o efectuar un trabajo dado.</a:t>
            </a:r>
            <a:endParaRPr lang="es-ES" dirty="0" smtClean="0"/>
          </a:p>
          <a:p>
            <a:pPr algn="just"/>
            <a:r>
              <a:rPr lang="es-AR" dirty="0" smtClean="0"/>
              <a:t>En lo que al curso se refiere se puede ensayar la siguiente definición:</a:t>
            </a:r>
            <a:endParaRPr lang="es-ES" dirty="0" smtClean="0"/>
          </a:p>
          <a:p>
            <a:pPr algn="ctr"/>
            <a:r>
              <a:rPr lang="es-AR" dirty="0" smtClean="0"/>
              <a:t> </a:t>
            </a:r>
            <a:endParaRPr lang="es-ES" dirty="0" smtClean="0"/>
          </a:p>
          <a:p>
            <a:pPr algn="ctr"/>
            <a:r>
              <a:rPr lang="es-AR" b="1" i="1" dirty="0" smtClean="0"/>
              <a:t>“Un </a:t>
            </a:r>
            <a:r>
              <a:rPr lang="es-AR" b="1" i="1" dirty="0" smtClean="0">
                <a:solidFill>
                  <a:srgbClr val="FF0000"/>
                </a:solidFill>
              </a:rPr>
              <a:t>sistema</a:t>
            </a:r>
            <a:r>
              <a:rPr lang="es-AR" b="1" i="1" dirty="0" smtClean="0"/>
              <a:t> es un conjunto de partes en interacción dinámica, organizados </a:t>
            </a:r>
            <a:endParaRPr lang="es-ES" dirty="0" smtClean="0"/>
          </a:p>
          <a:p>
            <a:pPr algn="ctr"/>
            <a:r>
              <a:rPr lang="es-AR" b="1" i="1" dirty="0" smtClean="0"/>
              <a:t>en función de un objetivo”</a:t>
            </a:r>
          </a:p>
          <a:p>
            <a:pPr algn="ctr"/>
            <a:endParaRPr lang="es-ES" dirty="0" smtClean="0"/>
          </a:p>
          <a:p>
            <a:r>
              <a:rPr lang="es-AR" dirty="0" smtClean="0"/>
              <a:t>Se tiene entonces que en todo sistema aparecen 4 partes  constituyentes:</a:t>
            </a:r>
          </a:p>
          <a:p>
            <a:endParaRPr lang="es-ES" dirty="0" smtClean="0"/>
          </a:p>
          <a:p>
            <a:pPr lvl="0" algn="ctr"/>
            <a:r>
              <a:rPr lang="es-AR" dirty="0" smtClean="0"/>
              <a:t>Elementos	 Interacción 	Organización 	Finalidad</a:t>
            </a:r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571480"/>
            <a:ext cx="8461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cap="all" dirty="0" smtClean="0">
                <a:latin typeface="Arial" pitchFamily="34" charset="0"/>
                <a:cs typeface="Arial" pitchFamily="34" charset="0"/>
              </a:rPr>
              <a:t>Introducción a los Sistemas de control</a:t>
            </a:r>
            <a:endParaRPr lang="es-ES" sz="2800" u="sng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52691"/>
            <a:ext cx="705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u="sng" dirty="0" smtClean="0">
                <a:latin typeface="Arial" pitchFamily="34" charset="0"/>
                <a:cs typeface="Arial" pitchFamily="34" charset="0"/>
              </a:rPr>
              <a:t>CONTROL  AUTOMÁTICO vs AUTOMATIZACIÓN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8596" y="92867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dirty="0" smtClean="0"/>
              <a:t> </a:t>
            </a:r>
            <a:r>
              <a:rPr lang="es-AR" sz="2400" dirty="0" smtClean="0"/>
              <a:t>Mientras en la </a:t>
            </a:r>
            <a:r>
              <a:rPr lang="es-AR" sz="2400" dirty="0" smtClean="0">
                <a:solidFill>
                  <a:srgbClr val="FF0000"/>
                </a:solidFill>
              </a:rPr>
              <a:t>automatización</a:t>
            </a:r>
            <a:r>
              <a:rPr lang="es-AR" sz="2400" dirty="0" smtClean="0"/>
              <a:t> el trayecto de actuación se repite una y otra vez, en un sistema de control propiamente dicho NO necesariamente se recorre el mismo trayecto de actuación.</a:t>
            </a:r>
            <a:endParaRPr lang="es-ES" sz="2400" dirty="0" smtClean="0"/>
          </a:p>
          <a:p>
            <a:endParaRPr lang="es-ES" dirty="0"/>
          </a:p>
        </p:txBody>
      </p:sp>
      <p:pic>
        <p:nvPicPr>
          <p:cNvPr id="4" name="3 Imagen" descr="caricatura car w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2504467"/>
            <a:ext cx="8907119" cy="4353533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52691"/>
            <a:ext cx="705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u="sng" dirty="0" smtClean="0">
                <a:latin typeface="Arial" pitchFamily="34" charset="0"/>
                <a:cs typeface="Arial" pitchFamily="34" charset="0"/>
              </a:rPr>
              <a:t>CONTROL  AUTOMÁTICO vs AUTOMATIZACIÓN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1285861"/>
            <a:ext cx="8072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400" dirty="0" smtClean="0"/>
              <a:t> “La automatización no contempla la capacidad de cambiar sus acciones en función del entorno o situación. Por el contrario un sistema de control propiamente dicho esta dotado de la capacidad inteligente de tomar decisiones según la situación que se presente”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428596" y="3714752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Un automatismo (o autómata) es bastante poco inteligente, y entonces lo consideramos casi excluido de nuestro estudio de los “Sistemas de Control” tal como lo hemos definido. 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s open loop vs closed lo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88" y="1285860"/>
            <a:ext cx="8143520" cy="414340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85720" y="252691"/>
            <a:ext cx="754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u="sng" dirty="0" smtClean="0">
                <a:latin typeface="Arial" pitchFamily="34" charset="0"/>
                <a:cs typeface="Arial" pitchFamily="34" charset="0"/>
              </a:rPr>
              <a:t>CONTROL  A LAZO ABIERTO y A LAZO CERRADO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626219" y="5572140"/>
            <a:ext cx="851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rgbClr val="FF0000"/>
                </a:solidFill>
              </a:rPr>
              <a:t>¡El control a lazo cerrado  presenta REALIMENTACIÓN, o </a:t>
            </a:r>
            <a:r>
              <a:rPr lang="es-AR" sz="2400" dirty="0" err="1" smtClean="0">
                <a:solidFill>
                  <a:srgbClr val="FF0000"/>
                </a:solidFill>
              </a:rPr>
              <a:t>feedback</a:t>
            </a:r>
            <a:r>
              <a:rPr lang="es-AR" sz="2400" dirty="0" smtClean="0">
                <a:solidFill>
                  <a:srgbClr val="FF0000"/>
                </a:solidFill>
              </a:rPr>
              <a:t>! 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00232" y="6143644"/>
            <a:ext cx="605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Sistema a lazo cerrado </a:t>
            </a:r>
            <a:r>
              <a:rPr lang="es-AR" sz="2400" dirty="0" smtClean="0">
                <a:sym typeface="Symbol"/>
              </a:rPr>
              <a:t> Sistema Realimentado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icatura hor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6" y="1142984"/>
            <a:ext cx="8072462" cy="36578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97154" y="599998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Horno (sin termostato)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34" y="4857760"/>
            <a:ext cx="711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Otros: lavarropas, semáforos, lavadero de autos...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0" y="-24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Ejemplo de Sistema de Control </a:t>
            </a:r>
            <a:r>
              <a:rPr lang="es-AR" sz="2400" b="1" dirty="0" smtClean="0"/>
              <a:t>a lazo abierto</a:t>
            </a:r>
            <a:r>
              <a:rPr lang="es-AR" sz="2400" dirty="0" smtClean="0"/>
              <a:t>: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90521" y="5753417"/>
            <a:ext cx="800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…¿Qué podemos decir de los Automatismos en general?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2434" y="5324789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…recetas de cocina?,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odelo de calefaccion final en la c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5508278" cy="3857628"/>
          </a:xfrm>
          <a:prstGeom prst="rect">
            <a:avLst/>
          </a:prstGeom>
        </p:spPr>
      </p:pic>
      <p:pic>
        <p:nvPicPr>
          <p:cNvPr id="3" name="2 Imagen" descr="SC de AA en una casa 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428604"/>
            <a:ext cx="5286380" cy="3408975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0" y="357166"/>
            <a:ext cx="414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Sistema de Control Automático</a:t>
            </a:r>
            <a:r>
              <a:rPr lang="es-AR" sz="2400" dirty="0" smtClean="0"/>
              <a:t> </a:t>
            </a:r>
          </a:p>
        </p:txBody>
      </p:sp>
      <p:sp>
        <p:nvSpPr>
          <p:cNvPr id="8" name="7 Arco"/>
          <p:cNvSpPr/>
          <p:nvPr/>
        </p:nvSpPr>
        <p:spPr>
          <a:xfrm flipH="1">
            <a:off x="2428860" y="785794"/>
            <a:ext cx="5429288" cy="5000660"/>
          </a:xfrm>
          <a:prstGeom prst="arc">
            <a:avLst>
              <a:gd name="adj1" fmla="val 16200000"/>
              <a:gd name="adj2" fmla="val 0"/>
            </a:avLst>
          </a:prstGeom>
          <a:ln w="12700">
            <a:solidFill>
              <a:srgbClr val="FF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Arco"/>
          <p:cNvSpPr/>
          <p:nvPr/>
        </p:nvSpPr>
        <p:spPr>
          <a:xfrm rot="5197392">
            <a:off x="2361164" y="-497691"/>
            <a:ext cx="3979641" cy="7404468"/>
          </a:xfrm>
          <a:prstGeom prst="arc">
            <a:avLst>
              <a:gd name="adj1" fmla="val 16200000"/>
              <a:gd name="adj2" fmla="val 0"/>
            </a:avLst>
          </a:prstGeom>
          <a:ln w="12700">
            <a:solidFill>
              <a:srgbClr val="FF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28596" y="742874"/>
            <a:ext cx="262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Ambiente climatizado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 smtClean="0"/>
              <a:t>Ejemplo 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4 Imagen" descr="modelo de calefaccion final en la c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5508278" cy="3857628"/>
          </a:xfrm>
          <a:prstGeom prst="rect">
            <a:avLst/>
          </a:prstGeom>
        </p:spPr>
      </p:pic>
      <p:pic>
        <p:nvPicPr>
          <p:cNvPr id="3" name="2 Imagen" descr="esquema genérico de 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429132"/>
            <a:ext cx="6572296" cy="2412907"/>
          </a:xfrm>
          <a:prstGeom prst="rect">
            <a:avLst/>
          </a:prstGeom>
        </p:spPr>
      </p:pic>
      <p:grpSp>
        <p:nvGrpSpPr>
          <p:cNvPr id="4" name="14 Grupo"/>
          <p:cNvGrpSpPr/>
          <p:nvPr/>
        </p:nvGrpSpPr>
        <p:grpSpPr>
          <a:xfrm>
            <a:off x="856430" y="3429794"/>
            <a:ext cx="3502050" cy="856462"/>
            <a:chOff x="856430" y="3429794"/>
            <a:chExt cx="3502050" cy="856462"/>
          </a:xfrm>
        </p:grpSpPr>
        <p:cxnSp>
          <p:nvCxnSpPr>
            <p:cNvPr id="8" name="7 Conector recto"/>
            <p:cNvCxnSpPr/>
            <p:nvPr/>
          </p:nvCxnSpPr>
          <p:spPr>
            <a:xfrm rot="5400000">
              <a:off x="607191" y="3964785"/>
              <a:ext cx="500066" cy="1588"/>
            </a:xfrm>
            <a:prstGeom prst="line">
              <a:avLst/>
            </a:prstGeom>
            <a:ln w="25400">
              <a:solidFill>
                <a:srgbClr val="FF0000"/>
              </a:solidFill>
              <a:prstDash val="lg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928662" y="4284668"/>
              <a:ext cx="3357586" cy="1588"/>
            </a:xfrm>
            <a:prstGeom prst="line">
              <a:avLst/>
            </a:prstGeom>
            <a:ln w="254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5400000" flipH="1" flipV="1">
              <a:off x="3965571" y="3821909"/>
              <a:ext cx="785024" cy="794"/>
            </a:xfrm>
            <a:prstGeom prst="line">
              <a:avLst/>
            </a:prstGeom>
            <a:ln w="254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CuadroTexto"/>
          <p:cNvSpPr txBox="1"/>
          <p:nvPr/>
        </p:nvSpPr>
        <p:spPr>
          <a:xfrm>
            <a:off x="4429124" y="-24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 </a:t>
            </a:r>
          </a:p>
          <a:p>
            <a:r>
              <a:rPr lang="es-AR" sz="2400" b="1" dirty="0" smtClean="0"/>
              <a:t>=     Sistema de Control Automático</a:t>
            </a:r>
          </a:p>
          <a:p>
            <a:r>
              <a:rPr lang="es-AR" sz="2400" b="1" dirty="0" smtClean="0"/>
              <a:t>	       </a:t>
            </a:r>
            <a:r>
              <a:rPr lang="es-AR" sz="2400" b="1" dirty="0" smtClean="0">
                <a:solidFill>
                  <a:srgbClr val="FF0000"/>
                </a:solidFill>
              </a:rPr>
              <a:t>Realimentado</a:t>
            </a:r>
            <a:r>
              <a:rPr lang="es-AR" sz="2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0" y="357166"/>
            <a:ext cx="414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Sistema de Control Automático</a:t>
            </a:r>
            <a:r>
              <a:rPr lang="es-AR" sz="2400" dirty="0" smtClean="0"/>
              <a:t>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596" y="742874"/>
            <a:ext cx="262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Ambiente climatizado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0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 smtClean="0"/>
              <a:t>Ejemplo 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31412 L 4.72222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11719 -0.25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2"/>
      <p:bldP spid="14" grpId="3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0" y="-24"/>
            <a:ext cx="4143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 </a:t>
            </a:r>
          </a:p>
          <a:p>
            <a:r>
              <a:rPr lang="es-AR" sz="2400" b="1" dirty="0" smtClean="0"/>
              <a:t>Sistema de Control Automático</a:t>
            </a:r>
            <a:r>
              <a:rPr lang="es-AR" sz="2400" dirty="0" smtClean="0"/>
              <a:t> 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285720" y="2214554"/>
            <a:ext cx="8561671" cy="3143272"/>
            <a:chOff x="285720" y="2214554"/>
            <a:chExt cx="8561671" cy="3143272"/>
          </a:xfrm>
        </p:grpSpPr>
        <p:pic>
          <p:nvPicPr>
            <p:cNvPr id="3" name="2 Imagen" descr="esquema genérico de S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2214554"/>
              <a:ext cx="8561671" cy="3143272"/>
            </a:xfrm>
            <a:prstGeom prst="rect">
              <a:avLst/>
            </a:prstGeom>
          </p:spPr>
        </p:pic>
        <p:sp>
          <p:nvSpPr>
            <p:cNvPr id="13" name="12 Rectángulo"/>
            <p:cNvSpPr/>
            <p:nvPr/>
          </p:nvSpPr>
          <p:spPr>
            <a:xfrm>
              <a:off x="285720" y="2214554"/>
              <a:ext cx="4500594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500034" y="2786058"/>
              <a:ext cx="785818" cy="9286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4429124" y="-24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 </a:t>
            </a:r>
          </a:p>
          <a:p>
            <a:r>
              <a:rPr lang="es-AR" sz="2400" b="1" dirty="0" smtClean="0"/>
              <a:t>=     Sistema de Control Automático</a:t>
            </a:r>
          </a:p>
          <a:p>
            <a:r>
              <a:rPr lang="es-AR" sz="2400" b="1" dirty="0" smtClean="0"/>
              <a:t>	       </a:t>
            </a:r>
            <a:r>
              <a:rPr lang="es-AR" sz="2400" b="1" dirty="0" smtClean="0">
                <a:solidFill>
                  <a:srgbClr val="FF0000"/>
                </a:solidFill>
              </a:rPr>
              <a:t>Realimentado</a:t>
            </a:r>
            <a:r>
              <a:rPr lang="es-AR" sz="24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42844" y="2571744"/>
            <a:ext cx="9001156" cy="3214710"/>
            <a:chOff x="285720" y="2214554"/>
            <a:chExt cx="8561671" cy="3143272"/>
          </a:xfrm>
        </p:grpSpPr>
        <p:grpSp>
          <p:nvGrpSpPr>
            <p:cNvPr id="4" name="14 Grupo"/>
            <p:cNvGrpSpPr/>
            <p:nvPr/>
          </p:nvGrpSpPr>
          <p:grpSpPr>
            <a:xfrm>
              <a:off x="285720" y="2214554"/>
              <a:ext cx="8561671" cy="3143272"/>
              <a:chOff x="285720" y="2214554"/>
              <a:chExt cx="8561671" cy="3143272"/>
            </a:xfrm>
          </p:grpSpPr>
          <p:pic>
            <p:nvPicPr>
              <p:cNvPr id="3" name="2 Imagen" descr="esquema genérico de SC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5720" y="2214554"/>
                <a:ext cx="8561671" cy="3143272"/>
              </a:xfrm>
              <a:prstGeom prst="rect">
                <a:avLst/>
              </a:prstGeom>
            </p:spPr>
          </p:pic>
          <p:sp>
            <p:nvSpPr>
              <p:cNvPr id="13" name="12 Rectángulo"/>
              <p:cNvSpPr/>
              <p:nvPr/>
            </p:nvSpPr>
            <p:spPr>
              <a:xfrm>
                <a:off x="285720" y="2214554"/>
                <a:ext cx="4500594" cy="7858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13 Rectángulo redondeado"/>
              <p:cNvSpPr/>
              <p:nvPr/>
            </p:nvSpPr>
            <p:spPr>
              <a:xfrm>
                <a:off x="500034" y="2786058"/>
                <a:ext cx="785818" cy="9286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" name="14 Rectángulo redondeado"/>
            <p:cNvSpPr/>
            <p:nvPr/>
          </p:nvSpPr>
          <p:spPr>
            <a:xfrm>
              <a:off x="7572396" y="2214554"/>
              <a:ext cx="1143008" cy="150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1357290" y="0"/>
            <a:ext cx="628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u="sng" dirty="0" smtClean="0"/>
              <a:t>Bloques funcionales y variables en un </a:t>
            </a:r>
            <a:endParaRPr lang="es-AR" sz="2400" b="1" u="sng" dirty="0" smtClean="0"/>
          </a:p>
          <a:p>
            <a:r>
              <a:rPr lang="es-AR" sz="2400" b="1" u="sng" dirty="0" smtClean="0"/>
              <a:t>Sistema de Control Automático Realimentado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0" y="1785926"/>
            <a:ext cx="152317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AR" sz="1600" b="1" dirty="0" smtClean="0"/>
              <a:t>Salida deseada</a:t>
            </a:r>
          </a:p>
          <a:p>
            <a:pPr>
              <a:buFont typeface="Arial" charset="0"/>
              <a:buChar char="•"/>
            </a:pPr>
            <a:r>
              <a:rPr lang="es-AR" sz="1600" b="1" dirty="0" smtClean="0"/>
              <a:t>Referencia</a:t>
            </a:r>
          </a:p>
          <a:p>
            <a:pPr>
              <a:buFont typeface="Arial" charset="0"/>
              <a:buChar char="•"/>
            </a:pPr>
            <a:r>
              <a:rPr lang="es-AR" sz="1600" b="1" dirty="0" smtClean="0"/>
              <a:t>Set </a:t>
            </a:r>
            <a:r>
              <a:rPr lang="es-AR" sz="1600" b="1" dirty="0" err="1" smtClean="0"/>
              <a:t>point</a:t>
            </a:r>
            <a:endParaRPr lang="es-AR" sz="1600" b="1" dirty="0" smtClean="0"/>
          </a:p>
          <a:p>
            <a:pPr>
              <a:buFont typeface="Arial" charset="0"/>
              <a:buChar char="•"/>
            </a:pPr>
            <a:r>
              <a:rPr lang="es-AR" sz="1600" b="1" dirty="0" smtClean="0">
                <a:solidFill>
                  <a:schemeClr val="bg1">
                    <a:lumMod val="85000"/>
                  </a:schemeClr>
                </a:solidFill>
              </a:rPr>
              <a:t>Entrada</a:t>
            </a:r>
          </a:p>
          <a:p>
            <a:r>
              <a:rPr lang="es-AR" sz="1400" dirty="0" smtClean="0"/>
              <a:t>(Var. de entrada)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603967" y="1089052"/>
            <a:ext cx="13967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AR" sz="1600" b="1" dirty="0" smtClean="0"/>
              <a:t>Perturbación</a:t>
            </a:r>
          </a:p>
          <a:p>
            <a:r>
              <a:rPr lang="es-AR" sz="1400" dirty="0" smtClean="0"/>
              <a:t>(Var. de entrada)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143768" y="2285992"/>
            <a:ext cx="20002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AR" sz="1600" b="1" dirty="0" smtClean="0"/>
              <a:t> Salida obtenida</a:t>
            </a:r>
          </a:p>
          <a:p>
            <a:pPr>
              <a:buFont typeface="Arial" charset="0"/>
              <a:buChar char="•"/>
            </a:pPr>
            <a:r>
              <a:rPr lang="es-AR" sz="1600" b="1" dirty="0" smtClean="0"/>
              <a:t>Variable Controlada</a:t>
            </a:r>
          </a:p>
          <a:p>
            <a:pPr>
              <a:buFont typeface="Arial" charset="0"/>
              <a:buChar char="•"/>
            </a:pPr>
            <a:r>
              <a:rPr lang="es-AR" sz="1600" b="1" dirty="0" smtClean="0">
                <a:solidFill>
                  <a:schemeClr val="bg1">
                    <a:lumMod val="85000"/>
                  </a:schemeClr>
                </a:solidFill>
              </a:rPr>
              <a:t> Salida</a:t>
            </a:r>
          </a:p>
          <a:p>
            <a:r>
              <a:rPr lang="es-AR" sz="1400" dirty="0" smtClean="0"/>
              <a:t>(Var. de salida)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785918" y="2714620"/>
            <a:ext cx="1456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AR" sz="1600" b="1" dirty="0" smtClean="0"/>
              <a:t>Señal de error</a:t>
            </a:r>
          </a:p>
          <a:p>
            <a:r>
              <a:rPr lang="es-AR" sz="1400" dirty="0" smtClean="0"/>
              <a:t>(V. accesible)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142463" y="1643050"/>
            <a:ext cx="20728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AR" sz="1600" b="1" dirty="0" smtClean="0"/>
              <a:t> Variable Manipulada</a:t>
            </a:r>
          </a:p>
          <a:p>
            <a:r>
              <a:rPr lang="es-AR" sz="1400" dirty="0" smtClean="0"/>
              <a:t>(V. accesible)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928926" y="1928802"/>
            <a:ext cx="16315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AR" sz="1600" b="1" dirty="0" smtClean="0"/>
              <a:t>Señal de control</a:t>
            </a:r>
          </a:p>
          <a:p>
            <a:r>
              <a:rPr lang="es-AR" sz="1400" dirty="0" smtClean="0"/>
              <a:t>(V. accesible)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00034" y="6000768"/>
            <a:ext cx="19394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AR" sz="1600" b="1" dirty="0" smtClean="0"/>
              <a:t>Señal Realimentada</a:t>
            </a:r>
          </a:p>
          <a:p>
            <a:pPr>
              <a:buFont typeface="Arial" charset="0"/>
              <a:buChar char="•"/>
            </a:pPr>
            <a:r>
              <a:rPr lang="es-AR" sz="1600" b="1" dirty="0" smtClean="0"/>
              <a:t>Variable de proceso</a:t>
            </a:r>
          </a:p>
          <a:p>
            <a:r>
              <a:rPr lang="es-AR" sz="1400" dirty="0" smtClean="0"/>
              <a:t>(V. accesible)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85720" y="5286388"/>
            <a:ext cx="1456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smtClean="0">
                <a:solidFill>
                  <a:srgbClr val="0000FF"/>
                </a:solidFill>
              </a:rPr>
              <a:t>COMPARADOR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786050" y="6143644"/>
            <a:ext cx="1516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smtClean="0">
                <a:solidFill>
                  <a:srgbClr val="0000FF"/>
                </a:solidFill>
              </a:rPr>
              <a:t>CONTROLADOR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643438" y="6143644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smtClean="0">
                <a:solidFill>
                  <a:srgbClr val="0000FF"/>
                </a:solidFill>
              </a:rPr>
              <a:t>SENSOR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143636" y="6143644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smtClean="0">
                <a:solidFill>
                  <a:srgbClr val="0000FF"/>
                </a:solidFill>
              </a:rPr>
              <a:t>PLANTA</a:t>
            </a:r>
          </a:p>
        </p:txBody>
      </p:sp>
      <p:cxnSp>
        <p:nvCxnSpPr>
          <p:cNvPr id="28" name="27 Conector recto"/>
          <p:cNvCxnSpPr/>
          <p:nvPr/>
        </p:nvCxnSpPr>
        <p:spPr>
          <a:xfrm flipV="1">
            <a:off x="1214414" y="4286256"/>
            <a:ext cx="1214446" cy="928694"/>
          </a:xfrm>
          <a:prstGeom prst="line">
            <a:avLst/>
          </a:prstGeom>
          <a:ln w="12700">
            <a:solidFill>
              <a:srgbClr val="FF0000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 flipH="1" flipV="1">
            <a:off x="2857488" y="5214950"/>
            <a:ext cx="1714512" cy="1588"/>
          </a:xfrm>
          <a:prstGeom prst="line">
            <a:avLst/>
          </a:prstGeom>
          <a:ln w="12700">
            <a:solidFill>
              <a:srgbClr val="FF0000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 flipH="1" flipV="1">
            <a:off x="4643438" y="5857892"/>
            <a:ext cx="714380" cy="1588"/>
          </a:xfrm>
          <a:prstGeom prst="line">
            <a:avLst/>
          </a:prstGeom>
          <a:ln w="12700">
            <a:solidFill>
              <a:srgbClr val="FF0000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rot="5400000" flipH="1" flipV="1">
            <a:off x="5749933" y="5322107"/>
            <a:ext cx="1643868" cy="794"/>
          </a:xfrm>
          <a:prstGeom prst="line">
            <a:avLst/>
          </a:prstGeom>
          <a:ln w="12700">
            <a:solidFill>
              <a:srgbClr val="FF0000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14" idx="0"/>
          </p:cNvCxnSpPr>
          <p:nvPr/>
        </p:nvCxnSpPr>
        <p:spPr>
          <a:xfrm rot="16200000" flipH="1">
            <a:off x="647129" y="3290344"/>
            <a:ext cx="701391" cy="433177"/>
          </a:xfrm>
          <a:prstGeom prst="straightConnector1">
            <a:avLst/>
          </a:prstGeom>
          <a:ln w="12700">
            <a:solidFill>
              <a:srgbClr val="92D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19" idx="2"/>
          </p:cNvCxnSpPr>
          <p:nvPr/>
        </p:nvCxnSpPr>
        <p:spPr>
          <a:xfrm rot="16200000" flipH="1">
            <a:off x="2364387" y="3418426"/>
            <a:ext cx="576021" cy="276404"/>
          </a:xfrm>
          <a:prstGeom prst="straightConnector1">
            <a:avLst/>
          </a:prstGeom>
          <a:ln w="12700">
            <a:solidFill>
              <a:srgbClr val="92D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rot="16200000" flipH="1">
            <a:off x="3529218" y="2900149"/>
            <a:ext cx="1290400" cy="347841"/>
          </a:xfrm>
          <a:prstGeom prst="straightConnector1">
            <a:avLst/>
          </a:prstGeom>
          <a:ln w="12700">
            <a:solidFill>
              <a:srgbClr val="92D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rot="5400000">
            <a:off x="4643439" y="2357429"/>
            <a:ext cx="1285881" cy="2"/>
          </a:xfrm>
          <a:prstGeom prst="straightConnector1">
            <a:avLst/>
          </a:prstGeom>
          <a:ln w="12700">
            <a:solidFill>
              <a:srgbClr val="92D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5400000">
            <a:off x="5322103" y="2393149"/>
            <a:ext cx="1643068" cy="1143007"/>
          </a:xfrm>
          <a:prstGeom prst="straightConnector1">
            <a:avLst/>
          </a:prstGeom>
          <a:ln w="12700">
            <a:solidFill>
              <a:srgbClr val="92D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rot="5400000">
            <a:off x="7286646" y="3428998"/>
            <a:ext cx="428624" cy="285752"/>
          </a:xfrm>
          <a:prstGeom prst="straightConnector1">
            <a:avLst/>
          </a:prstGeom>
          <a:ln w="12700">
            <a:solidFill>
              <a:srgbClr val="92D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V="1">
            <a:off x="1785920" y="5290904"/>
            <a:ext cx="919344" cy="709866"/>
          </a:xfrm>
          <a:prstGeom prst="straightConnector1">
            <a:avLst/>
          </a:prstGeom>
          <a:ln w="12700">
            <a:solidFill>
              <a:srgbClr val="92D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quema genérico de SC Dor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679282"/>
            <a:ext cx="8704786" cy="2178742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1357290" y="0"/>
            <a:ext cx="628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u="sng" dirty="0" smtClean="0"/>
              <a:t>Bloques funcionales y variables en un </a:t>
            </a:r>
            <a:endParaRPr lang="es-AR" sz="2400" b="1" u="sng" dirty="0" smtClean="0"/>
          </a:p>
          <a:p>
            <a:r>
              <a:rPr lang="es-AR" sz="2400" b="1" u="sng" dirty="0" smtClean="0"/>
              <a:t>Sistema de Control Automático Realimentado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285839" y="715150"/>
            <a:ext cx="8561671" cy="3143272"/>
            <a:chOff x="214282" y="714356"/>
            <a:chExt cx="8561671" cy="3143272"/>
          </a:xfrm>
        </p:grpSpPr>
        <p:grpSp>
          <p:nvGrpSpPr>
            <p:cNvPr id="6" name="5 Grupo"/>
            <p:cNvGrpSpPr/>
            <p:nvPr/>
          </p:nvGrpSpPr>
          <p:grpSpPr>
            <a:xfrm>
              <a:off x="214282" y="714356"/>
              <a:ext cx="8561671" cy="3143272"/>
              <a:chOff x="285720" y="2214554"/>
              <a:chExt cx="8561671" cy="3143272"/>
            </a:xfrm>
          </p:grpSpPr>
          <p:pic>
            <p:nvPicPr>
              <p:cNvPr id="7" name="6 Imagen" descr="esquema genérico de S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5720" y="2214554"/>
                <a:ext cx="8561671" cy="3143272"/>
              </a:xfrm>
              <a:prstGeom prst="rect">
                <a:avLst/>
              </a:prstGeom>
            </p:spPr>
          </p:pic>
          <p:sp>
            <p:nvSpPr>
              <p:cNvPr id="8" name="7 Rectángulo"/>
              <p:cNvSpPr/>
              <p:nvPr/>
            </p:nvSpPr>
            <p:spPr>
              <a:xfrm>
                <a:off x="285720" y="2214554"/>
                <a:ext cx="4500594" cy="7858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8 Rectángulo redondeado"/>
              <p:cNvSpPr/>
              <p:nvPr/>
            </p:nvSpPr>
            <p:spPr>
              <a:xfrm>
                <a:off x="500034" y="2786058"/>
                <a:ext cx="785818" cy="9286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1" name="10 Rectángulo redondeado"/>
            <p:cNvSpPr/>
            <p:nvPr/>
          </p:nvSpPr>
          <p:spPr>
            <a:xfrm>
              <a:off x="7643834" y="785794"/>
              <a:ext cx="1071570" cy="14287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4429124" y="4643446"/>
            <a:ext cx="3143272" cy="1000132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5929322" y="3786190"/>
            <a:ext cx="84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rgbClr val="0000FF"/>
                </a:solidFill>
              </a:rPr>
              <a:t>PLANTA</a:t>
            </a:r>
          </a:p>
        </p:txBody>
      </p:sp>
      <p:cxnSp>
        <p:nvCxnSpPr>
          <p:cNvPr id="15" name="14 Conector recto"/>
          <p:cNvCxnSpPr/>
          <p:nvPr/>
        </p:nvCxnSpPr>
        <p:spPr>
          <a:xfrm rot="5400000" flipH="1" flipV="1">
            <a:off x="5821371" y="3178967"/>
            <a:ext cx="1215240" cy="794"/>
          </a:xfrm>
          <a:prstGeom prst="line">
            <a:avLst/>
          </a:prstGeom>
          <a:ln w="12700">
            <a:solidFill>
              <a:srgbClr val="FF0000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16200000" flipH="1">
            <a:off x="6168169" y="4382227"/>
            <a:ext cx="518702" cy="3736"/>
          </a:xfrm>
          <a:prstGeom prst="line">
            <a:avLst/>
          </a:prstGeom>
          <a:ln w="12700">
            <a:solidFill>
              <a:srgbClr val="FF0000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Arco"/>
          <p:cNvSpPr/>
          <p:nvPr/>
        </p:nvSpPr>
        <p:spPr>
          <a:xfrm rot="16200000" flipH="1">
            <a:off x="5427299" y="2571075"/>
            <a:ext cx="1111836" cy="3686529"/>
          </a:xfrm>
          <a:prstGeom prst="arc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3137232" y="4067780"/>
            <a:ext cx="258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00B050"/>
                </a:solidFill>
              </a:rPr>
              <a:t>Energía, M. prima, Fuerza</a:t>
            </a:r>
            <a:endParaRPr lang="es-A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642910" y="428604"/>
            <a:ext cx="69424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u="sng" cap="all" dirty="0" smtClean="0"/>
              <a:t>Otras clasificaciones de las variables en un </a:t>
            </a:r>
            <a:r>
              <a:rPr lang="es-AR" sz="2400" u="sng" cap="all" dirty="0" err="1" smtClean="0"/>
              <a:t>sc</a:t>
            </a:r>
            <a:r>
              <a:rPr lang="es-AR" sz="2400" u="sng" cap="all" dirty="0" smtClean="0"/>
              <a:t>: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1214422"/>
            <a:ext cx="252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Variables Físicas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286116" y="3071810"/>
            <a:ext cx="263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Variables de fase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285984" y="2071678"/>
            <a:ext cx="3063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Variables no  Físicas</a:t>
            </a:r>
            <a:endParaRPr lang="es-ES" sz="2800" dirty="0"/>
          </a:p>
        </p:txBody>
      </p:sp>
      <p:grpSp>
        <p:nvGrpSpPr>
          <p:cNvPr id="2050" name="Group 122"/>
          <p:cNvGrpSpPr>
            <a:grpSpLocks/>
          </p:cNvGrpSpPr>
          <p:nvPr/>
        </p:nvGrpSpPr>
        <p:grpSpPr bwMode="auto">
          <a:xfrm>
            <a:off x="2214546" y="4000504"/>
            <a:ext cx="5143536" cy="2428892"/>
            <a:chOff x="1472" y="10690"/>
            <a:chExt cx="4459" cy="2321"/>
          </a:xfrm>
        </p:grpSpPr>
        <p:grpSp>
          <p:nvGrpSpPr>
            <p:cNvPr id="8" name="336 Grupo"/>
            <p:cNvGrpSpPr>
              <a:grpSpLocks/>
            </p:cNvGrpSpPr>
            <p:nvPr/>
          </p:nvGrpSpPr>
          <p:grpSpPr bwMode="auto">
            <a:xfrm>
              <a:off x="2985" y="12430"/>
              <a:ext cx="719" cy="506"/>
              <a:chOff x="0" y="0"/>
              <a:chExt cx="456649" cy="321052"/>
            </a:xfrm>
          </p:grpSpPr>
          <p:sp>
            <p:nvSpPr>
              <p:cNvPr id="2053" name="Text Box 124"/>
              <p:cNvSpPr txBox="1">
                <a:spLocks noChangeArrowheads="1"/>
              </p:cNvSpPr>
              <p:nvPr/>
            </p:nvSpPr>
            <p:spPr bwMode="auto">
              <a:xfrm>
                <a:off x="221064" y="80387"/>
                <a:ext cx="235585" cy="240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+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54" name="Text Box 12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5585" cy="240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+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9" name="Group 126"/>
            <p:cNvGrpSpPr>
              <a:grpSpLocks/>
            </p:cNvGrpSpPr>
            <p:nvPr/>
          </p:nvGrpSpPr>
          <p:grpSpPr bwMode="auto">
            <a:xfrm>
              <a:off x="1472" y="10690"/>
              <a:ext cx="4459" cy="2321"/>
              <a:chOff x="1472" y="10690"/>
              <a:chExt cx="4459" cy="2321"/>
            </a:xfrm>
          </p:grpSpPr>
          <p:cxnSp>
            <p:nvCxnSpPr>
              <p:cNvPr id="10" name="306 Conector recto de flecha"/>
              <p:cNvCxnSpPr>
                <a:cxnSpLocks noChangeShapeType="1"/>
              </p:cNvCxnSpPr>
              <p:nvPr/>
            </p:nvCxnSpPr>
            <p:spPr bwMode="auto">
              <a:xfrm>
                <a:off x="5163" y="11536"/>
                <a:ext cx="2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</p:cxnSp>
          <p:grpSp>
            <p:nvGrpSpPr>
              <p:cNvPr id="11" name="Group 128"/>
              <p:cNvGrpSpPr>
                <a:grpSpLocks/>
              </p:cNvGrpSpPr>
              <p:nvPr/>
            </p:nvGrpSpPr>
            <p:grpSpPr bwMode="auto">
              <a:xfrm>
                <a:off x="1472" y="10690"/>
                <a:ext cx="4459" cy="2321"/>
                <a:chOff x="1485" y="10690"/>
                <a:chExt cx="4459" cy="2321"/>
              </a:xfrm>
            </p:grpSpPr>
            <p:grpSp>
              <p:nvGrpSpPr>
                <p:cNvPr id="12" name="Group 129"/>
                <p:cNvGrpSpPr>
                  <a:grpSpLocks/>
                </p:cNvGrpSpPr>
                <p:nvPr/>
              </p:nvGrpSpPr>
              <p:grpSpPr bwMode="auto">
                <a:xfrm>
                  <a:off x="5445" y="11418"/>
                  <a:ext cx="499" cy="237"/>
                  <a:chOff x="5445" y="11418"/>
                  <a:chExt cx="499" cy="237"/>
                </a:xfrm>
              </p:grpSpPr>
              <p:sp>
                <p:nvSpPr>
                  <p:cNvPr id="2051" name="305 Elipse"/>
                  <p:cNvSpPr>
                    <a:spLocks noChangeArrowheads="1"/>
                  </p:cNvSpPr>
                  <p:nvPr/>
                </p:nvSpPr>
                <p:spPr bwMode="auto">
                  <a:xfrm>
                    <a:off x="5445" y="11418"/>
                    <a:ext cx="237" cy="237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cxnSp>
                <p:nvCxnSpPr>
                  <p:cNvPr id="2052" name="308 Conector recto de flecha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82" y="11552"/>
                    <a:ext cx="26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stealth" w="med" len="med"/>
                  </a:ln>
                </p:spPr>
              </p:cxnSp>
            </p:grpSp>
            <p:grpSp>
              <p:nvGrpSpPr>
                <p:cNvPr id="13" name="Group 132"/>
                <p:cNvGrpSpPr>
                  <a:grpSpLocks/>
                </p:cNvGrpSpPr>
                <p:nvPr/>
              </p:nvGrpSpPr>
              <p:grpSpPr bwMode="auto">
                <a:xfrm>
                  <a:off x="1485" y="10690"/>
                  <a:ext cx="4420" cy="2321"/>
                  <a:chOff x="1498" y="10690"/>
                  <a:chExt cx="4420" cy="2321"/>
                </a:xfrm>
              </p:grpSpPr>
              <p:sp>
                <p:nvSpPr>
                  <p:cNvPr id="14" name="Text Box 1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2" y="12051"/>
                    <a:ext cx="413" cy="388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rPr>
                      <a:t>2</a:t>
                    </a:r>
                    <a:endParaRPr kumimoji="0" lang="es-E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15" name="329 Conector recto"/>
                  <p:cNvSpPr>
                    <a:spLocks noChangeShapeType="1"/>
                  </p:cNvSpPr>
                  <p:nvPr/>
                </p:nvSpPr>
                <p:spPr bwMode="auto">
                  <a:xfrm>
                    <a:off x="3199" y="11489"/>
                    <a:ext cx="31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ES"/>
                  </a:p>
                </p:txBody>
              </p:sp>
              <p:cxnSp>
                <p:nvCxnSpPr>
                  <p:cNvPr id="16" name="330 Conector recto de flecha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65" y="11489"/>
                    <a:ext cx="0" cy="54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stealth" w="med" len="med"/>
                  </a:ln>
                </p:spPr>
              </p:cxnSp>
              <p:grpSp>
                <p:nvGrpSpPr>
                  <p:cNvPr id="17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498" y="10690"/>
                    <a:ext cx="4420" cy="2321"/>
                    <a:chOff x="1498" y="10690"/>
                    <a:chExt cx="4420" cy="2321"/>
                  </a:xfrm>
                </p:grpSpPr>
                <p:sp>
                  <p:nvSpPr>
                    <p:cNvPr id="18" name="315 Conector recto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6" y="10927"/>
                      <a:ext cx="74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9" name="Text Box 1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28" y="11244"/>
                      <a:ext cx="663" cy="51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1/S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20" name="339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3" y="11125"/>
                      <a:ext cx="735" cy="751"/>
                      <a:chOff x="0" y="0"/>
                      <a:chExt cx="466697" cy="476801"/>
                    </a:xfrm>
                  </p:grpSpPr>
                  <p:sp>
                    <p:nvSpPr>
                      <p:cNvPr id="2048" name="Text Box 1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1112" y="0"/>
                        <a:ext cx="235585" cy="2406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+</a:t>
                        </a:r>
                        <a:endPara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049" name="Text Box 1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236136"/>
                        <a:ext cx="235585" cy="2406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" sz="11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+</a:t>
                        </a:r>
                        <a:endPara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</p:grpSp>
                <p:cxnSp>
                  <p:nvCxnSpPr>
                    <p:cNvPr id="21" name="302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579" y="10927"/>
                      <a:ext cx="0" cy="47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med" len="med"/>
                    </a:ln>
                  </p:spPr>
                </p:cxnSp>
                <p:sp>
                  <p:nvSpPr>
                    <p:cNvPr id="22" name="Text Box 1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19" y="11275"/>
                      <a:ext cx="654" cy="41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4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3" name="309 Conector recto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23" y="10927"/>
                      <a:ext cx="95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4" name="Text Box 1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96" y="10690"/>
                      <a:ext cx="701" cy="4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5" name="Text Box 1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54" y="12573"/>
                      <a:ext cx="642" cy="43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4/3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" name="314 Conector recto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02" y="11496"/>
                      <a:ext cx="31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ES"/>
                    </a:p>
                  </p:txBody>
                </p:sp>
                <p:cxnSp>
                  <p:nvCxnSpPr>
                    <p:cNvPr id="27" name="316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84" y="11504"/>
                      <a:ext cx="0" cy="1092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med" len="med"/>
                    </a:ln>
                  </p:spPr>
                </p:cxnSp>
                <p:cxnSp>
                  <p:nvCxnSpPr>
                    <p:cNvPr id="28" name="319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436" y="12898"/>
                      <a:ext cx="618" cy="1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med" len="med"/>
                    </a:ln>
                  </p:spPr>
                </p:cxnSp>
                <p:cxnSp>
                  <p:nvCxnSpPr>
                    <p:cNvPr id="29" name="320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33" y="12439"/>
                      <a:ext cx="0" cy="332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med" len="med"/>
                    </a:ln>
                  </p:spPr>
                </p:cxnSp>
                <p:grpSp>
                  <p:nvGrpSpPr>
                    <p:cNvPr id="30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98" y="11101"/>
                      <a:ext cx="1938" cy="1907"/>
                      <a:chOff x="1498" y="11101"/>
                      <a:chExt cx="1938" cy="1907"/>
                    </a:xfrm>
                  </p:grpSpPr>
                  <p:grpSp>
                    <p:nvGrpSpPr>
                      <p:cNvPr id="31" name="333 Grupo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2" y="11101"/>
                        <a:ext cx="450" cy="870"/>
                        <a:chOff x="0" y="0"/>
                        <a:chExt cx="2858" cy="5523"/>
                      </a:xfrm>
                    </p:grpSpPr>
                    <p:sp>
                      <p:nvSpPr>
                        <p:cNvPr id="32" name="Text Box 15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" y="2411"/>
                          <a:ext cx="2356" cy="3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-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s-ES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s-E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3" name="Text Box 15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355" cy="24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1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</a:rPr>
                            <a:t>+</a:t>
                          </a:r>
                          <a:endParaRPr kumimoji="0" lang="es-E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4" name="321 Grupo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98" y="11243"/>
                        <a:ext cx="1938" cy="1765"/>
                        <a:chOff x="0" y="0"/>
                        <a:chExt cx="12306" cy="11201"/>
                      </a:xfrm>
                    </p:grpSpPr>
                    <p:sp>
                      <p:nvSpPr>
                        <p:cNvPr id="35" name="Text Box 1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80" y="0"/>
                          <a:ext cx="4527" cy="325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1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</a:rPr>
                            <a:t>1/S</a:t>
                          </a:r>
                          <a:endParaRPr kumimoji="0" lang="es-E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6" name="323 Elipse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5" y="904"/>
                          <a:ext cx="1505" cy="1505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37" name="324 Elipse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801" y="9696"/>
                          <a:ext cx="1505" cy="1505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s-ES"/>
                        </a:p>
                      </p:txBody>
                    </p:sp>
                    <p:cxnSp>
                      <p:nvCxnSpPr>
                        <p:cNvPr id="38" name="325 Conector recto de flecha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1557"/>
                          <a:ext cx="3180" cy="0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stealth" w="med" len="med"/>
                        </a:ln>
                      </p:spPr>
                    </p:cxnSp>
                    <p:cxnSp>
                      <p:nvCxnSpPr>
                        <p:cNvPr id="39" name="326 Conector recto de flecha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4019" y="2411"/>
                          <a:ext cx="0" cy="7838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 type="stealth" w="med" len="med"/>
                        </a:ln>
                      </p:spPr>
                    </p:cxnSp>
                    <p:sp>
                      <p:nvSpPr>
                        <p:cNvPr id="40" name="327 Conector recto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019" y="10249"/>
                          <a:ext cx="6782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41" name="328 Conector recto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72" y="1557"/>
                          <a:ext cx="1608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s-ES"/>
                        </a:p>
                      </p:txBody>
                    </p:sp>
                  </p:grpSp>
                </p:grpSp>
                <p:cxnSp>
                  <p:nvCxnSpPr>
                    <p:cNvPr id="42" name="331 Conector recto de flecha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3428" y="10927"/>
                      <a:ext cx="8" cy="562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med" len="med"/>
                    </a:ln>
                  </p:spPr>
                </p:cxn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1000108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i="1" dirty="0" smtClean="0"/>
              <a:t>“Se entiende por </a:t>
            </a:r>
            <a:r>
              <a:rPr lang="es-AR" sz="2400" b="1" i="1" dirty="0" smtClean="0">
                <a:solidFill>
                  <a:srgbClr val="FF0000"/>
                </a:solidFill>
              </a:rPr>
              <a:t>acción de control </a:t>
            </a:r>
            <a:r>
              <a:rPr lang="es-AR" sz="2400" b="1" i="1" dirty="0" smtClean="0"/>
              <a:t>a las correcciones necesarias sobre variables de entrada accesibles con la finalidad que un sistema alcance el objetivo deseado”.</a:t>
            </a:r>
            <a:endParaRPr lang="es-ES" sz="2400" dirty="0" smtClean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28596" y="2571744"/>
            <a:ext cx="82153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i="1" dirty="0" smtClean="0"/>
              <a:t>“Un </a:t>
            </a:r>
            <a:r>
              <a:rPr lang="es-AR" sz="2400" b="1" i="1" dirty="0" smtClean="0">
                <a:solidFill>
                  <a:srgbClr val="FF0000"/>
                </a:solidFill>
              </a:rPr>
              <a:t>Sistema de Control </a:t>
            </a:r>
            <a:r>
              <a:rPr lang="es-AR" sz="2400" b="1" i="1" dirty="0" smtClean="0"/>
              <a:t>es aquel en el que alguno de los elementos posee o presenta una dada inteligencia para alcanzar un objetivo. Matemáticamente, </a:t>
            </a:r>
            <a:r>
              <a:rPr lang="es-AR" sz="2400" b="1" i="1" smtClean="0"/>
              <a:t>esto significa </a:t>
            </a:r>
            <a:r>
              <a:rPr lang="es-AR" sz="2400" b="1" i="1" dirty="0" smtClean="0"/>
              <a:t>mantener una variable del sistema dentro de valores especificados”.</a:t>
            </a:r>
            <a:endParaRPr lang="es-ES" sz="2400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478632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dirty="0" smtClean="0"/>
              <a:t>“Se entiende por </a:t>
            </a:r>
            <a:r>
              <a:rPr lang="es-AR" sz="2400" b="1" i="1" dirty="0" smtClean="0">
                <a:solidFill>
                  <a:srgbClr val="FF0000"/>
                </a:solidFill>
              </a:rPr>
              <a:t>proceso</a:t>
            </a:r>
            <a:r>
              <a:rPr lang="es-AR" sz="2400" b="1" i="1" dirty="0" smtClean="0"/>
              <a:t> a aquel sistema donde confluye materia prima y energía con la finalidad de obtener un producto determinado”</a:t>
            </a:r>
            <a:endParaRPr lang="es-ES" sz="2400" dirty="0" smtClean="0"/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857224" y="1142984"/>
            <a:ext cx="7286677" cy="5715017"/>
            <a:chOff x="1142976" y="245726"/>
            <a:chExt cx="7468615" cy="6612276"/>
          </a:xfrm>
        </p:grpSpPr>
        <p:pic>
          <p:nvPicPr>
            <p:cNvPr id="2" name="1 Imagen" descr="control motor con braz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2976" y="245726"/>
              <a:ext cx="7358114" cy="6612276"/>
            </a:xfrm>
            <a:prstGeom prst="rect">
              <a:avLst/>
            </a:prstGeom>
          </p:spPr>
        </p:pic>
        <p:sp>
          <p:nvSpPr>
            <p:cNvPr id="3" name="2 CuadroTexto"/>
            <p:cNvSpPr txBox="1"/>
            <p:nvPr/>
          </p:nvSpPr>
          <p:spPr>
            <a:xfrm>
              <a:off x="7572396" y="3929066"/>
              <a:ext cx="1039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Reductor</a:t>
              </a:r>
              <a:endParaRPr lang="es-ES" dirty="0"/>
            </a:p>
          </p:txBody>
        </p:sp>
        <p:cxnSp>
          <p:nvCxnSpPr>
            <p:cNvPr id="5" name="4 Conector recto de flecha"/>
            <p:cNvCxnSpPr/>
            <p:nvPr/>
          </p:nvCxnSpPr>
          <p:spPr>
            <a:xfrm rot="10800000" flipV="1">
              <a:off x="6500826" y="4286256"/>
              <a:ext cx="1071570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5 CuadroTexto"/>
          <p:cNvSpPr txBox="1"/>
          <p:nvPr/>
        </p:nvSpPr>
        <p:spPr>
          <a:xfrm>
            <a:off x="-32" y="-24"/>
            <a:ext cx="5736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latin typeface="+mj-lt"/>
                <a:cs typeface="Arial" pitchFamily="34" charset="0"/>
              </a:rPr>
              <a:t>Ejemplo de “Sistema de Control: Brazo robot</a:t>
            </a:r>
            <a:endParaRPr lang="es-ES" sz="2400" dirty="0">
              <a:latin typeface="+mj-lt"/>
              <a:cs typeface="Arial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629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latin typeface="+mj-lt"/>
                <a:cs typeface="Arial" pitchFamily="34" charset="0"/>
              </a:rPr>
              <a:t>Ejemplos de identificación de bloques y variables</a:t>
            </a:r>
            <a:endParaRPr lang="es-ES" sz="2400" dirty="0">
              <a:latin typeface="+mj-lt"/>
              <a:cs typeface="Arial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176337" y="785794"/>
            <a:ext cx="6896125" cy="6072230"/>
            <a:chOff x="1176337" y="785794"/>
            <a:chExt cx="6896125" cy="6072230"/>
          </a:xfrm>
        </p:grpSpPr>
        <p:grpSp>
          <p:nvGrpSpPr>
            <p:cNvPr id="7" name="6 Grupo"/>
            <p:cNvGrpSpPr/>
            <p:nvPr/>
          </p:nvGrpSpPr>
          <p:grpSpPr>
            <a:xfrm>
              <a:off x="1176337" y="785794"/>
              <a:ext cx="6896125" cy="6072230"/>
              <a:chOff x="1176337" y="785794"/>
              <a:chExt cx="6896125" cy="6072230"/>
            </a:xfrm>
          </p:grpSpPr>
          <p:pic>
            <p:nvPicPr>
              <p:cNvPr id="2" name="1 Imagen" descr="esquemas brazo y horno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76337" y="813034"/>
                <a:ext cx="6896125" cy="6044990"/>
              </a:xfrm>
              <a:prstGeom prst="rect">
                <a:avLst/>
              </a:prstGeom>
            </p:spPr>
          </p:pic>
          <p:sp>
            <p:nvSpPr>
              <p:cNvPr id="6" name="5 CuadroTexto"/>
              <p:cNvSpPr txBox="1"/>
              <p:nvPr/>
            </p:nvSpPr>
            <p:spPr>
              <a:xfrm>
                <a:off x="3714744" y="785794"/>
                <a:ext cx="7143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</p:grpSp>
        <p:sp>
          <p:nvSpPr>
            <p:cNvPr id="8" name="7 CuadroTexto"/>
            <p:cNvSpPr txBox="1"/>
            <p:nvPr/>
          </p:nvSpPr>
          <p:spPr>
            <a:xfrm>
              <a:off x="3714744" y="4000504"/>
              <a:ext cx="10001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4143372" y="4429132"/>
            <a:ext cx="2714644" cy="92869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143372" y="1142984"/>
            <a:ext cx="2500330" cy="1000132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no quemada open-lo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714356"/>
            <a:ext cx="6072230" cy="1693773"/>
          </a:xfrm>
          <a:prstGeom prst="rect">
            <a:avLst/>
          </a:prstGeom>
        </p:spPr>
      </p:pic>
      <p:pic>
        <p:nvPicPr>
          <p:cNvPr id="3" name="2 Imagen" descr="alimentacién beb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571744"/>
            <a:ext cx="6000792" cy="279364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-32" y="-24"/>
            <a:ext cx="652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Ejemplos de sistemas de control (en el cuerpo humano)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357158" y="5143512"/>
            <a:ext cx="139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¿Otros?...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142976" y="5715016"/>
            <a:ext cx="745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Sistema de sudoración; Dilatación de las pupilas;  Cantidad de aire inspirado…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142976" y="6215082"/>
            <a:ext cx="664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En la naturaleza: Ciclo del Agua; Ciclo del Carbono</a:t>
            </a:r>
            <a:r>
              <a:rPr lang="es-AR" smtClean="0"/>
              <a:t>; Presa-predador…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7158" y="1643050"/>
            <a:ext cx="2335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A Lazo Abierto!!!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857232"/>
            <a:ext cx="3079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/>
              <a:t>Reacción a una quemadura: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3071810"/>
            <a:ext cx="286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/>
              <a:t>Alimentación de un bebé: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857224" y="1285860"/>
            <a:ext cx="76989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Control Feedback </a:t>
            </a:r>
            <a:r>
              <a:rPr lang="en-US" sz="2800" dirty="0" smtClean="0"/>
              <a:t>y Control </a:t>
            </a:r>
            <a:r>
              <a:rPr lang="en-US" sz="2800" dirty="0" err="1" smtClean="0"/>
              <a:t>Feedforward</a:t>
            </a:r>
            <a:r>
              <a:rPr lang="en-US" sz="2800" dirty="0" smtClean="0"/>
              <a:t>.</a:t>
            </a:r>
            <a:endParaRPr lang="es-ES" sz="2800" dirty="0" smtClean="0"/>
          </a:p>
          <a:p>
            <a:r>
              <a:rPr lang="en-US" sz="2800" dirty="0" smtClean="0"/>
              <a:t> </a:t>
            </a:r>
            <a:endParaRPr lang="es-ES" sz="2800" dirty="0" smtClean="0"/>
          </a:p>
          <a:p>
            <a:r>
              <a:rPr lang="es-AR" sz="2800" dirty="0" smtClean="0"/>
              <a:t>Control Analógico y Control Digital</a:t>
            </a:r>
            <a:endParaRPr lang="es-ES" sz="2800" dirty="0" smtClean="0"/>
          </a:p>
          <a:p>
            <a:r>
              <a:rPr lang="es-AR" sz="2800" dirty="0" smtClean="0"/>
              <a:t> </a:t>
            </a:r>
            <a:endParaRPr lang="es-ES" sz="2800" dirty="0" smtClean="0"/>
          </a:p>
          <a:p>
            <a:r>
              <a:rPr lang="es-AR" sz="2800" dirty="0" smtClean="0">
                <a:solidFill>
                  <a:srgbClr val="FF0000"/>
                </a:solidFill>
              </a:rPr>
              <a:t>Control Continuo </a:t>
            </a:r>
            <a:r>
              <a:rPr lang="es-AR" sz="2800" dirty="0" smtClean="0"/>
              <a:t>y Control Secuencial</a:t>
            </a:r>
          </a:p>
          <a:p>
            <a:endParaRPr lang="es-AR" sz="2800" dirty="0" smtClean="0"/>
          </a:p>
          <a:p>
            <a:r>
              <a:rPr lang="es-AR" sz="2800" dirty="0" smtClean="0">
                <a:solidFill>
                  <a:srgbClr val="FF0000"/>
                </a:solidFill>
              </a:rPr>
              <a:t>Entrada-Salida simple </a:t>
            </a:r>
            <a:r>
              <a:rPr lang="es-AR" sz="2800" dirty="0" smtClean="0"/>
              <a:t>y Entradas-salidas múltiples.</a:t>
            </a:r>
            <a:endParaRPr lang="es-ES" sz="2800" dirty="0" smtClean="0"/>
          </a:p>
          <a:p>
            <a:r>
              <a:rPr lang="es-AR" sz="2800" dirty="0" smtClean="0"/>
              <a:t> </a:t>
            </a:r>
            <a:endParaRPr lang="es-ES" sz="2800" dirty="0" smtClean="0"/>
          </a:p>
          <a:p>
            <a:r>
              <a:rPr lang="es-AR" sz="2800" b="1" dirty="0" smtClean="0">
                <a:solidFill>
                  <a:srgbClr val="FF0000"/>
                </a:solidFill>
              </a:rPr>
              <a:t>Control de Seguimiento y Control Regulatorio</a:t>
            </a:r>
            <a:endParaRPr lang="es-ES" sz="2800" b="1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2844" y="252691"/>
            <a:ext cx="905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u="sng" dirty="0" smtClean="0">
                <a:latin typeface="Arial" pitchFamily="34" charset="0"/>
                <a:cs typeface="Arial" pitchFamily="34" charset="0"/>
              </a:rPr>
              <a:t>OTRAS CLASIFICACIONES DE LOS SISTEMAS DE CONTROL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214422"/>
            <a:ext cx="7072362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85720" y="285728"/>
            <a:ext cx="562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Ejemplo: Control de composición </a:t>
            </a:r>
            <a:r>
              <a:rPr lang="es-AR" sz="2400" b="1" dirty="0" err="1" smtClean="0"/>
              <a:t>feed</a:t>
            </a:r>
            <a:r>
              <a:rPr lang="es-AR" sz="2400" b="1" dirty="0" smtClean="0"/>
              <a:t>-back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71472" y="5929330"/>
            <a:ext cx="845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Este tipo de control es </a:t>
            </a:r>
            <a:r>
              <a:rPr lang="es-AR" b="1" dirty="0" smtClean="0"/>
              <a:t>proactivo:</a:t>
            </a:r>
            <a:r>
              <a:rPr lang="es-AR" dirty="0" smtClean="0"/>
              <a:t> actúa antes de que se desvíe la variable controlada.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7000924" cy="47863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571472" y="252691"/>
            <a:ext cx="605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Ejemplo: Control de composición </a:t>
            </a:r>
            <a:r>
              <a:rPr lang="es-AR" sz="2400" b="1" dirty="0" err="1" smtClean="0"/>
              <a:t>feed</a:t>
            </a:r>
            <a:r>
              <a:rPr lang="es-AR" sz="2400" b="1" dirty="0" smtClean="0"/>
              <a:t>-forward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5929330"/>
            <a:ext cx="8232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Este tipo de control es </a:t>
            </a:r>
            <a:r>
              <a:rPr lang="es-AR" b="1" dirty="0" smtClean="0"/>
              <a:t>reactivo:</a:t>
            </a:r>
            <a:r>
              <a:rPr lang="es-AR" dirty="0" smtClean="0"/>
              <a:t> “actúa” luego de un cambio en la variable controlada.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loques feedforw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5108"/>
            <a:ext cx="9144000" cy="3627783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127781" y="599998"/>
            <a:ext cx="9016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/>
              <a:t>Esquema de bloques general para un sistema de control con </a:t>
            </a:r>
            <a:r>
              <a:rPr lang="es-AR" sz="2000" b="1" u="sng" dirty="0" err="1" smtClean="0"/>
              <a:t>feedforward</a:t>
            </a:r>
            <a:r>
              <a:rPr lang="es-AR" sz="2000" dirty="0" smtClean="0"/>
              <a:t> y </a:t>
            </a:r>
            <a:r>
              <a:rPr lang="es-AR" sz="2000" b="1" u="sng" dirty="0" err="1" smtClean="0"/>
              <a:t>feedback</a:t>
            </a:r>
            <a:r>
              <a:rPr lang="es-AR" sz="2000" dirty="0" smtClean="0"/>
              <a:t> </a:t>
            </a:r>
            <a:endParaRPr lang="es-ES" sz="2000" dirty="0"/>
          </a:p>
        </p:txBody>
      </p:sp>
      <p:cxnSp>
        <p:nvCxnSpPr>
          <p:cNvPr id="5" name="4 Conector recto"/>
          <p:cNvCxnSpPr/>
          <p:nvPr/>
        </p:nvCxnSpPr>
        <p:spPr>
          <a:xfrm rot="10800000" flipV="1">
            <a:off x="3502018" y="928670"/>
            <a:ext cx="3284560" cy="1071570"/>
          </a:xfrm>
          <a:prstGeom prst="line">
            <a:avLst/>
          </a:prstGeom>
          <a:ln w="12700">
            <a:solidFill>
              <a:srgbClr val="FF0000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>
            <a:off x="4928396" y="1000902"/>
            <a:ext cx="3571900" cy="3427436"/>
          </a:xfrm>
          <a:prstGeom prst="line">
            <a:avLst/>
          </a:prstGeom>
          <a:ln w="12700">
            <a:solidFill>
              <a:srgbClr val="FF0000"/>
            </a:solidFill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6 Grupo"/>
          <p:cNvGrpSpPr/>
          <p:nvPr/>
        </p:nvGrpSpPr>
        <p:grpSpPr>
          <a:xfrm>
            <a:off x="857224" y="1142984"/>
            <a:ext cx="7286677" cy="5715017"/>
            <a:chOff x="1142976" y="245726"/>
            <a:chExt cx="7468615" cy="6612276"/>
          </a:xfrm>
        </p:grpSpPr>
        <p:pic>
          <p:nvPicPr>
            <p:cNvPr id="2" name="1 Imagen" descr="control motor con braz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2976" y="245726"/>
              <a:ext cx="7358114" cy="6612276"/>
            </a:xfrm>
            <a:prstGeom prst="rect">
              <a:avLst/>
            </a:prstGeom>
          </p:spPr>
        </p:pic>
        <p:sp>
          <p:nvSpPr>
            <p:cNvPr id="3" name="2 CuadroTexto"/>
            <p:cNvSpPr txBox="1"/>
            <p:nvPr/>
          </p:nvSpPr>
          <p:spPr>
            <a:xfrm>
              <a:off x="7572396" y="3929066"/>
              <a:ext cx="1039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Reductor</a:t>
              </a:r>
              <a:endParaRPr lang="es-ES" dirty="0"/>
            </a:p>
          </p:txBody>
        </p:sp>
        <p:cxnSp>
          <p:nvCxnSpPr>
            <p:cNvPr id="5" name="4 Conector recto de flecha"/>
            <p:cNvCxnSpPr/>
            <p:nvPr/>
          </p:nvCxnSpPr>
          <p:spPr>
            <a:xfrm rot="10800000" flipV="1">
              <a:off x="6500826" y="4286256"/>
              <a:ext cx="1071570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5 CuadroTexto"/>
          <p:cNvSpPr txBox="1"/>
          <p:nvPr/>
        </p:nvSpPr>
        <p:spPr>
          <a:xfrm>
            <a:off x="-32" y="-24"/>
            <a:ext cx="5736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latin typeface="+mj-lt"/>
                <a:cs typeface="Arial" pitchFamily="34" charset="0"/>
              </a:rPr>
              <a:t>Ejemplo de “Sistema de Control: Brazo robot</a:t>
            </a:r>
            <a:endParaRPr lang="es-ES" sz="2400" dirty="0">
              <a:latin typeface="+mj-lt"/>
              <a:cs typeface="Arial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2 Imagen" descr="motor x armadura, contrl posicion, esque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" y="1214422"/>
            <a:ext cx="9113643" cy="27908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256"/>
            <a:ext cx="2563818" cy="12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643306" y="5429264"/>
            <a:ext cx="147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(</a:t>
            </a:r>
            <a:r>
              <a:rPr lang="es-AR" dirty="0" err="1" smtClean="0"/>
              <a:t>Ogata</a:t>
            </a:r>
            <a:r>
              <a:rPr lang="es-AR" dirty="0" smtClean="0"/>
              <a:t> 3° ed.)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1000100" y="642918"/>
            <a:ext cx="51435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u="sng" dirty="0" smtClean="0"/>
              <a:t>Bibliografía</a:t>
            </a:r>
            <a:r>
              <a:rPr lang="es-AR" sz="2400" u="sng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es-AR" sz="2400" dirty="0" smtClean="0"/>
              <a:t>	R. </a:t>
            </a:r>
            <a:r>
              <a:rPr lang="es-AR" sz="2400" dirty="0" err="1" smtClean="0"/>
              <a:t>Dorf</a:t>
            </a:r>
            <a:r>
              <a:rPr lang="es-AR" sz="2400" dirty="0" smtClean="0"/>
              <a:t>, “Sistemas modernos de  	control”, capítulo 1.</a:t>
            </a:r>
          </a:p>
          <a:p>
            <a:pPr>
              <a:spcBef>
                <a:spcPts val="1200"/>
              </a:spcBef>
            </a:pPr>
            <a:r>
              <a:rPr lang="es-AR" sz="2800" u="sng" dirty="0" smtClean="0"/>
              <a:t>Videos interesantes:</a:t>
            </a:r>
          </a:p>
          <a:p>
            <a:endParaRPr lang="es-AR" dirty="0" smtClean="0"/>
          </a:p>
          <a:p>
            <a:r>
              <a:rPr lang="es-AR" dirty="0" smtClean="0"/>
              <a:t>REGULADOR DE </a:t>
            </a:r>
            <a:r>
              <a:rPr lang="es-AR" dirty="0" err="1" smtClean="0"/>
              <a:t>WATT</a:t>
            </a:r>
            <a:r>
              <a:rPr lang="es-AR" dirty="0" smtClean="0"/>
              <a:t>, máquinas de vapor</a:t>
            </a:r>
            <a:endParaRPr lang="es-AR" dirty="0" smtClean="0"/>
          </a:p>
          <a:p>
            <a:r>
              <a:rPr lang="es-AR" dirty="0" smtClean="0"/>
              <a:t>https://www.youtube.com/watch?v=sI8sF3Ls8As</a:t>
            </a:r>
          </a:p>
          <a:p>
            <a:r>
              <a:rPr lang="es-ES" dirty="0" smtClean="0"/>
              <a:t>https://</a:t>
            </a:r>
            <a:r>
              <a:rPr lang="es-ES" dirty="0" smtClean="0"/>
              <a:t>www.youtube.com/watch?v=PIza2qnOgQY</a:t>
            </a:r>
          </a:p>
          <a:p>
            <a:endParaRPr lang="es-ES" dirty="0" smtClean="0"/>
          </a:p>
          <a:p>
            <a:r>
              <a:rPr lang="es-ES" dirty="0" smtClean="0"/>
              <a:t>COMO SE FABRICAN LOS AUTOS</a:t>
            </a:r>
          </a:p>
          <a:p>
            <a:r>
              <a:rPr lang="es-ES" dirty="0" smtClean="0"/>
              <a:t>https://www.youtube.com/watch?v=kCI0IX_AiiE</a:t>
            </a:r>
          </a:p>
          <a:p>
            <a:endParaRPr lang="es-ES" dirty="0" smtClean="0"/>
          </a:p>
          <a:p>
            <a:r>
              <a:rPr lang="es-ES" dirty="0" smtClean="0"/>
              <a:t>ROBOT SOLDANDO CON </a:t>
            </a:r>
            <a:r>
              <a:rPr lang="es-ES" dirty="0" err="1" smtClean="0"/>
              <a:t>MIG</a:t>
            </a:r>
            <a:endParaRPr lang="es-ES" dirty="0" smtClean="0"/>
          </a:p>
          <a:p>
            <a:r>
              <a:rPr lang="es-ES" dirty="0" smtClean="0"/>
              <a:t>https://www.youtube.com/watch?v=wezA657m1gI</a:t>
            </a:r>
          </a:p>
          <a:p>
            <a:endParaRPr lang="es-ES" dirty="0" smtClean="0"/>
          </a:p>
          <a:p>
            <a:r>
              <a:rPr lang="es-ES" dirty="0" smtClean="0"/>
              <a:t>ROBOTS INDUSTRIALES TRABAJANDO</a:t>
            </a:r>
          </a:p>
          <a:p>
            <a:r>
              <a:rPr lang="es-ES" dirty="0" smtClean="0"/>
              <a:t>https://www.youtube.com/watch?v=VWB6xd8ZQEM#t=205.837732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ombre mirando ni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395412"/>
            <a:ext cx="7334250" cy="406717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28596" y="571480"/>
            <a:ext cx="304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u="sng" dirty="0" smtClean="0">
                <a:latin typeface="Arial" pitchFamily="34" charset="0"/>
                <a:cs typeface="Arial" pitchFamily="34" charset="0"/>
              </a:rPr>
              <a:t>CONTROL MANUAL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6286512" cy="47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571604" y="6058935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¿Más Ejemplos?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85728"/>
            <a:ext cx="304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u="sng" dirty="0" smtClean="0">
                <a:latin typeface="Arial" pitchFamily="34" charset="0"/>
                <a:cs typeface="Arial" pitchFamily="34" charset="0"/>
              </a:rPr>
              <a:t>CONTROL MANUAL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trayectoria automov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000372"/>
            <a:ext cx="4143372" cy="3296501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571472" y="857232"/>
            <a:ext cx="8286808" cy="5500726"/>
            <a:chOff x="0" y="1"/>
            <a:chExt cx="6286513" cy="478632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1"/>
              <a:ext cx="6286512" cy="4752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3 Rectángulo"/>
            <p:cNvSpPr/>
            <p:nvPr/>
          </p:nvSpPr>
          <p:spPr>
            <a:xfrm>
              <a:off x="0" y="1428736"/>
              <a:ext cx="6286512" cy="3357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81292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áquina de wa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071546"/>
            <a:ext cx="5183771" cy="421484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5720" y="252691"/>
            <a:ext cx="3876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u="sng" dirty="0" smtClean="0">
                <a:latin typeface="Arial" pitchFamily="34" charset="0"/>
                <a:cs typeface="Arial" pitchFamily="34" charset="0"/>
              </a:rPr>
              <a:t>CONTROL  AUTOMÁTICO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86050" y="5429264"/>
            <a:ext cx="477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Esquema de la máquina de vapor de </a:t>
            </a:r>
            <a:r>
              <a:rPr lang="es-AR" dirty="0" err="1" smtClean="0"/>
              <a:t>Watt</a:t>
            </a:r>
            <a:r>
              <a:rPr lang="es-AR" dirty="0" smtClean="0"/>
              <a:t>. (</a:t>
            </a:r>
            <a:r>
              <a:rPr lang="es-AR" dirty="0" err="1" smtClean="0"/>
              <a:t>Dorf</a:t>
            </a:r>
            <a:r>
              <a:rPr lang="es-AR" dirty="0" smtClean="0"/>
              <a:t>)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quema regulador de wa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928670"/>
            <a:ext cx="4786346" cy="325018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85720" y="252691"/>
            <a:ext cx="3876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u="sng" dirty="0" smtClean="0">
                <a:latin typeface="Arial" pitchFamily="34" charset="0"/>
                <a:cs typeface="Arial" pitchFamily="34" charset="0"/>
              </a:rPr>
              <a:t>CONTROL  AUTOMÁTICO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71670" y="4286256"/>
            <a:ext cx="544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Otro esquema de la máquina de vapor de </a:t>
            </a:r>
            <a:r>
              <a:rPr lang="es-AR" dirty="0" err="1" smtClean="0"/>
              <a:t>Watt</a:t>
            </a:r>
            <a:r>
              <a:rPr lang="es-AR" dirty="0" smtClean="0"/>
              <a:t>. (</a:t>
            </a:r>
            <a:r>
              <a:rPr lang="es-AR" dirty="0" err="1" smtClean="0"/>
              <a:t>Ogata</a:t>
            </a:r>
            <a:r>
              <a:rPr lang="es-AR" dirty="0" smtClean="0"/>
              <a:t>)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57224" y="5000636"/>
            <a:ext cx="75009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 smtClean="0">
                <a:solidFill>
                  <a:srgbClr val="FF0000"/>
                </a:solidFill>
              </a:rPr>
              <a:t>AUTOMÁTICA</a:t>
            </a:r>
            <a:r>
              <a:rPr lang="es-AR" sz="2000" b="1" i="1" dirty="0" smtClean="0"/>
              <a:t>: la disciplina que trata de métodos y procedimientos cuya finalidad es la sustitución del operador humano por un operador artificial en la ejecución de una tarea física y mental previamente programada”.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ochila de inodo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653" y="1280812"/>
            <a:ext cx="5496693" cy="4296375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icatura reloj de agu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642918"/>
            <a:ext cx="3814773" cy="478024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143240" y="5572140"/>
            <a:ext cx="155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Reloj de agua.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929190" y="5643578"/>
            <a:ext cx="218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¡¡¡MILES DE AÑOS!!!</a:t>
            </a:r>
            <a:endParaRPr lang="es-ES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F88-ACFB-4425-8663-5EB9860CD6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789</Words>
  <Application>Microsoft Office PowerPoint</Application>
  <PresentationFormat>Presentación en pantalla (4:3)</PresentationFormat>
  <Paragraphs>176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Manolo</cp:lastModifiedBy>
  <cp:revision>145</cp:revision>
  <dcterms:created xsi:type="dcterms:W3CDTF">2016-10-03T20:49:22Z</dcterms:created>
  <dcterms:modified xsi:type="dcterms:W3CDTF">2019-08-16T00:40:26Z</dcterms:modified>
</cp:coreProperties>
</file>