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6" r:id="rId4"/>
    <p:sldId id="258" r:id="rId5"/>
    <p:sldId id="257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2" y="-8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79529-0C27-4AEB-B9D0-72A52D0C7419}" type="datetimeFigureOut">
              <a:rPr lang="es-ES"/>
              <a:pPr>
                <a:defRPr/>
              </a:pPr>
              <a:t>05/09/2018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75029-421F-41C1-BC6A-457279824BD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6400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3B4BC-4303-42C0-A31A-A6F3D700FE01}" type="datetimeFigureOut">
              <a:rPr lang="es-ES"/>
              <a:pPr>
                <a:defRPr/>
              </a:pPr>
              <a:t>05/09/2018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55E21-54A0-486D-BBB7-17A4CC90693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1516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A5732-FF01-4832-B6DB-7EFE3CA0A852}" type="datetimeFigureOut">
              <a:rPr lang="es-ES"/>
              <a:pPr>
                <a:defRPr/>
              </a:pPr>
              <a:t>05/09/2018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FB79D-5571-47D5-AE34-1FCE248DC46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9524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4C85F-3299-4743-8ABA-67301D22A6C9}" type="datetimeFigureOut">
              <a:rPr lang="es-ES"/>
              <a:pPr>
                <a:defRPr/>
              </a:pPr>
              <a:t>05/09/2018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860A1-3141-4AC3-98EE-1F6012D8463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587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D2386-AAF6-438B-8AE0-BA86D3DA9B92}" type="datetimeFigureOut">
              <a:rPr lang="es-ES"/>
              <a:pPr>
                <a:defRPr/>
              </a:pPr>
              <a:t>05/09/2018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873FB-A8A5-4B82-A505-B96A5E98B80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602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3E46B-0FC8-4AD3-BCE2-74819FD099D0}" type="datetimeFigureOut">
              <a:rPr lang="es-ES"/>
              <a:pPr>
                <a:defRPr/>
              </a:pPr>
              <a:t>05/09/2018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95669-8C37-4756-A665-05A1F9DDB1C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2610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DEF61-7277-426D-A739-B0210782EF71}" type="datetimeFigureOut">
              <a:rPr lang="es-ES"/>
              <a:pPr>
                <a:defRPr/>
              </a:pPr>
              <a:t>05/09/2018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40BE6-ECA7-4D3D-86A2-8B40DD2EAE4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236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1F5AF-DD13-4FD6-A164-BBADAA71388C}" type="datetimeFigureOut">
              <a:rPr lang="es-ES"/>
              <a:pPr>
                <a:defRPr/>
              </a:pPr>
              <a:t>05/09/2018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C8009-FF98-4ECB-A382-C96D277C218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6084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41A3F-34D8-4569-8172-A53B28B047E6}" type="datetimeFigureOut">
              <a:rPr lang="es-ES"/>
              <a:pPr>
                <a:defRPr/>
              </a:pPr>
              <a:t>05/09/2018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8030D-7EE3-453C-A3FB-1FB10D6E6F3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0608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7EAE2-AC54-427B-B03D-AE5170980FA9}" type="datetimeFigureOut">
              <a:rPr lang="es-ES"/>
              <a:pPr>
                <a:defRPr/>
              </a:pPr>
              <a:t>05/09/2018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F04BA-E51D-418B-8B53-76A427E7C0C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5558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F8B01-2CED-4970-A5C1-6E429B11711F}" type="datetimeFigureOut">
              <a:rPr lang="es-ES"/>
              <a:pPr>
                <a:defRPr/>
              </a:pPr>
              <a:t>05/09/2018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C88BF-29BB-46C9-92CD-56F1877A3C4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3783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9753E28-4FA9-45E2-B767-940FF8F1F7C1}" type="datetimeFigureOut">
              <a:rPr lang="es-ES"/>
              <a:pPr>
                <a:defRPr/>
              </a:pPr>
              <a:t>05/09/2018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0227BDE-00C9-4D8A-821D-17E3527E7AD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214313"/>
            <a:ext cx="7929562" cy="585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3 CuadroTexto"/>
          <p:cNvSpPr txBox="1">
            <a:spLocks noChangeArrowheads="1"/>
          </p:cNvSpPr>
          <p:nvPr/>
        </p:nvSpPr>
        <p:spPr bwMode="auto">
          <a:xfrm>
            <a:off x="0" y="6488113"/>
            <a:ext cx="2054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AR">
                <a:latin typeface="Calibri" pitchFamily="34" charset="0"/>
              </a:rPr>
              <a:t>(Ogata, Ed.5  cap. 5)</a:t>
            </a:r>
            <a:endParaRPr lang="es-ES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913"/>
            <a:ext cx="9144000" cy="593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2 CuadroTexto"/>
          <p:cNvSpPr txBox="1">
            <a:spLocks noChangeArrowheads="1"/>
          </p:cNvSpPr>
          <p:nvPr/>
        </p:nvSpPr>
        <p:spPr bwMode="auto">
          <a:xfrm>
            <a:off x="0" y="6488113"/>
            <a:ext cx="2054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AR">
                <a:latin typeface="Calibri" pitchFamily="34" charset="0"/>
              </a:rPr>
              <a:t>(Ogata, Ed.5  cap. 5)</a:t>
            </a:r>
            <a:endParaRPr lang="es-ES">
              <a:latin typeface="Calibri" pitchFamily="34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6010275"/>
            <a:ext cx="15335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8" y="6029325"/>
            <a:ext cx="10763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38" y="5614988"/>
            <a:ext cx="3187700" cy="124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3 Imag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500"/>
            <a:ext cx="9144000" cy="564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5 CuadroTexto"/>
          <p:cNvSpPr txBox="1">
            <a:spLocks noChangeArrowheads="1"/>
          </p:cNvSpPr>
          <p:nvPr/>
        </p:nvSpPr>
        <p:spPr bwMode="auto">
          <a:xfrm>
            <a:off x="0" y="6488113"/>
            <a:ext cx="2054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AR">
                <a:latin typeface="Calibri" pitchFamily="34" charset="0"/>
              </a:rPr>
              <a:t>(Ogata, Ed.5  cap. 5)</a:t>
            </a:r>
            <a:endParaRPr lang="es-ES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0713"/>
            <a:ext cx="7467600" cy="553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3 CuadroTexto"/>
          <p:cNvSpPr txBox="1">
            <a:spLocks noChangeArrowheads="1"/>
          </p:cNvSpPr>
          <p:nvPr/>
        </p:nvSpPr>
        <p:spPr bwMode="auto">
          <a:xfrm>
            <a:off x="0" y="6488113"/>
            <a:ext cx="2054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AR">
                <a:latin typeface="Calibri" pitchFamily="34" charset="0"/>
              </a:rPr>
              <a:t>(Ogata, Ed.5  cap. 5)</a:t>
            </a:r>
            <a:endParaRPr lang="es-ES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5" y="414338"/>
            <a:ext cx="7181850" cy="602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6 CuadroTexto"/>
          <p:cNvSpPr txBox="1">
            <a:spLocks noChangeArrowheads="1"/>
          </p:cNvSpPr>
          <p:nvPr/>
        </p:nvSpPr>
        <p:spPr bwMode="auto">
          <a:xfrm>
            <a:off x="0" y="6488113"/>
            <a:ext cx="2054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AR">
                <a:latin typeface="Calibri" pitchFamily="34" charset="0"/>
              </a:rPr>
              <a:t>(Ogata, Ed.5  cap. 5)</a:t>
            </a:r>
            <a:endParaRPr lang="es-ES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9F418F-9824-4D0B-9BA2-1D55B059F816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456224" y="0"/>
            <a:ext cx="49017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u="sng" dirty="0" smtClean="0"/>
              <a:t>RESPUESTA EN EL TIEMPO</a:t>
            </a:r>
          </a:p>
        </p:txBody>
      </p:sp>
      <p:grpSp>
        <p:nvGrpSpPr>
          <p:cNvPr id="2" name="50 Grupo"/>
          <p:cNvGrpSpPr/>
          <p:nvPr/>
        </p:nvGrpSpPr>
        <p:grpSpPr>
          <a:xfrm>
            <a:off x="601229" y="1472127"/>
            <a:ext cx="6899729" cy="1242494"/>
            <a:chOff x="601229" y="1472127"/>
            <a:chExt cx="6899729" cy="1242494"/>
          </a:xfrm>
        </p:grpSpPr>
        <p:sp>
          <p:nvSpPr>
            <p:cNvPr id="15" name="14 CuadroTexto"/>
            <p:cNvSpPr txBox="1"/>
            <p:nvPr/>
          </p:nvSpPr>
          <p:spPr>
            <a:xfrm>
              <a:off x="601229" y="1526333"/>
              <a:ext cx="398871" cy="4739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 smtClean="0"/>
                <a:t>R</a:t>
              </a:r>
              <a:endParaRPr lang="es-ES" dirty="0"/>
            </a:p>
          </p:txBody>
        </p:sp>
        <p:grpSp>
          <p:nvGrpSpPr>
            <p:cNvPr id="5" name="46 Grupo"/>
            <p:cNvGrpSpPr/>
            <p:nvPr/>
          </p:nvGrpSpPr>
          <p:grpSpPr>
            <a:xfrm>
              <a:off x="1065731" y="1472127"/>
              <a:ext cx="6435227" cy="1242494"/>
              <a:chOff x="662222" y="2199654"/>
              <a:chExt cx="6435227" cy="1242494"/>
            </a:xfrm>
          </p:grpSpPr>
          <p:cxnSp>
            <p:nvCxnSpPr>
              <p:cNvPr id="7" name="6 Conector recto de flecha"/>
              <p:cNvCxnSpPr/>
              <p:nvPr/>
            </p:nvCxnSpPr>
            <p:spPr>
              <a:xfrm>
                <a:off x="662222" y="2712583"/>
                <a:ext cx="486562" cy="203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" name="45 Grupo"/>
              <p:cNvGrpSpPr/>
              <p:nvPr/>
            </p:nvGrpSpPr>
            <p:grpSpPr>
              <a:xfrm>
                <a:off x="743315" y="2199654"/>
                <a:ext cx="6354134" cy="1242494"/>
                <a:chOff x="743315" y="2199654"/>
                <a:chExt cx="6354134" cy="1242494"/>
              </a:xfrm>
            </p:grpSpPr>
            <p:sp>
              <p:nvSpPr>
                <p:cNvPr id="9" name="8 Conector"/>
                <p:cNvSpPr/>
                <p:nvPr/>
              </p:nvSpPr>
              <p:spPr>
                <a:xfrm>
                  <a:off x="1148783" y="2571744"/>
                  <a:ext cx="194621" cy="219992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grpSp>
              <p:nvGrpSpPr>
                <p:cNvPr id="12" name="44 Grupo"/>
                <p:cNvGrpSpPr/>
                <p:nvPr/>
              </p:nvGrpSpPr>
              <p:grpSpPr>
                <a:xfrm>
                  <a:off x="743315" y="2199654"/>
                  <a:ext cx="6354134" cy="1242494"/>
                  <a:chOff x="743315" y="2199654"/>
                  <a:chExt cx="6354134" cy="1242494"/>
                </a:xfrm>
              </p:grpSpPr>
              <p:grpSp>
                <p:nvGrpSpPr>
                  <p:cNvPr id="25" name="43 Grupo"/>
                  <p:cNvGrpSpPr/>
                  <p:nvPr/>
                </p:nvGrpSpPr>
                <p:grpSpPr>
                  <a:xfrm>
                    <a:off x="743315" y="2199654"/>
                    <a:ext cx="6354134" cy="1242494"/>
                    <a:chOff x="743315" y="2143116"/>
                    <a:chExt cx="6354134" cy="1242494"/>
                  </a:xfrm>
                </p:grpSpPr>
                <p:cxnSp>
                  <p:nvCxnSpPr>
                    <p:cNvPr id="8" name="7 Conector recto de flecha"/>
                    <p:cNvCxnSpPr/>
                    <p:nvPr/>
                  </p:nvCxnSpPr>
                  <p:spPr>
                    <a:xfrm>
                      <a:off x="6286512" y="2643182"/>
                      <a:ext cx="810937" cy="2037"/>
                    </a:xfrm>
                    <a:prstGeom prst="straightConnector1">
                      <a:avLst/>
                    </a:prstGeom>
                    <a:ln w="2540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" name="13 Conector recto de flecha"/>
                    <p:cNvCxnSpPr/>
                    <p:nvPr/>
                  </p:nvCxnSpPr>
                  <p:spPr>
                    <a:xfrm rot="5400000">
                      <a:off x="4526582" y="3027518"/>
                      <a:ext cx="714381" cy="1803"/>
                    </a:xfrm>
                    <a:prstGeom prst="straightConnector1">
                      <a:avLst/>
                    </a:prstGeom>
                    <a:ln w="25400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6" name="42 Grupo"/>
                    <p:cNvGrpSpPr/>
                    <p:nvPr/>
                  </p:nvGrpSpPr>
                  <p:grpSpPr>
                    <a:xfrm>
                      <a:off x="743315" y="2143116"/>
                      <a:ext cx="6295044" cy="1242493"/>
                      <a:chOff x="743315" y="2141228"/>
                      <a:chExt cx="6295044" cy="1242493"/>
                    </a:xfrm>
                  </p:grpSpPr>
                  <p:grpSp>
                    <p:nvGrpSpPr>
                      <p:cNvPr id="27" name="41 Grupo"/>
                      <p:cNvGrpSpPr/>
                      <p:nvPr/>
                    </p:nvGrpSpPr>
                    <p:grpSpPr>
                      <a:xfrm>
                        <a:off x="743315" y="2193725"/>
                        <a:ext cx="6295044" cy="1189996"/>
                        <a:chOff x="743315" y="2193725"/>
                        <a:chExt cx="6295044" cy="1189996"/>
                      </a:xfrm>
                    </p:grpSpPr>
                    <p:cxnSp>
                      <p:nvCxnSpPr>
                        <p:cNvPr id="37" name="36 Conector recto de flecha"/>
                        <p:cNvCxnSpPr/>
                        <p:nvPr/>
                      </p:nvCxnSpPr>
                      <p:spPr>
                        <a:xfrm>
                          <a:off x="4572000" y="2643182"/>
                          <a:ext cx="810937" cy="2037"/>
                        </a:xfrm>
                        <a:prstGeom prst="straightConnector1">
                          <a:avLst/>
                        </a:prstGeom>
                        <a:ln w="25400">
                          <a:solidFill>
                            <a:schemeClr val="tx1"/>
                          </a:solidFill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0" name="9 Conector recto de flecha"/>
                        <p:cNvCxnSpPr/>
                        <p:nvPr/>
                      </p:nvCxnSpPr>
                      <p:spPr>
                        <a:xfrm>
                          <a:off x="2446281" y="2637250"/>
                          <a:ext cx="810937" cy="2037"/>
                        </a:xfrm>
                        <a:prstGeom prst="straightConnector1">
                          <a:avLst/>
                        </a:prstGeom>
                        <a:ln w="25400">
                          <a:solidFill>
                            <a:schemeClr val="tx1"/>
                          </a:solidFill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28" name="39 Grupo"/>
                        <p:cNvGrpSpPr/>
                        <p:nvPr/>
                      </p:nvGrpSpPr>
                      <p:grpSpPr>
                        <a:xfrm>
                          <a:off x="3013938" y="2195376"/>
                          <a:ext cx="1699786" cy="806647"/>
                          <a:chOff x="4071934" y="1228716"/>
                          <a:chExt cx="642942" cy="628648"/>
                        </a:xfrm>
                        <a:noFill/>
                      </p:grpSpPr>
                      <p:sp>
                        <p:nvSpPr>
                          <p:cNvPr id="21" name="20 Rectángulo"/>
                          <p:cNvSpPr/>
                          <p:nvPr/>
                        </p:nvSpPr>
                        <p:spPr>
                          <a:xfrm>
                            <a:off x="4071934" y="1228716"/>
                            <a:ext cx="642942" cy="628648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s-ES"/>
                          </a:p>
                        </p:txBody>
                      </p:sp>
                      <p:sp>
                        <p:nvSpPr>
                          <p:cNvPr id="22" name="21 CuadroTexto"/>
                          <p:cNvSpPr txBox="1"/>
                          <p:nvPr/>
                        </p:nvSpPr>
                        <p:spPr>
                          <a:xfrm>
                            <a:off x="4214810" y="1357298"/>
                            <a:ext cx="357190" cy="342296"/>
                          </a:xfrm>
                          <a:prstGeom prst="rect">
                            <a:avLst/>
                          </a:prstGeom>
                          <a:grpFill/>
                          <a:ln w="25400">
                            <a:noFill/>
                          </a:ln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endParaRPr lang="es-ES" dirty="0"/>
                          </a:p>
                        </p:txBody>
                      </p:sp>
                    </p:grpSp>
                    <p:cxnSp>
                      <p:nvCxnSpPr>
                        <p:cNvPr id="13" name="12 Conector recto de flecha"/>
                        <p:cNvCxnSpPr>
                          <a:endCxn id="9" idx="5"/>
                        </p:cNvCxnSpPr>
                        <p:nvPr/>
                      </p:nvCxnSpPr>
                      <p:spPr>
                        <a:xfrm rot="16200000" flipV="1">
                          <a:off x="1202590" y="2871831"/>
                          <a:ext cx="624202" cy="399578"/>
                        </a:xfrm>
                        <a:prstGeom prst="straightConnector1">
                          <a:avLst/>
                        </a:prstGeom>
                        <a:ln w="25400">
                          <a:solidFill>
                            <a:schemeClr val="tx1"/>
                          </a:solidFill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17" name="16 CuadroTexto"/>
                        <p:cNvSpPr txBox="1"/>
                        <p:nvPr/>
                      </p:nvSpPr>
                      <p:spPr>
                        <a:xfrm>
                          <a:off x="743315" y="2637250"/>
                          <a:ext cx="378856" cy="51339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s-AR" sz="2000" dirty="0"/>
                            <a:t>+</a:t>
                          </a:r>
                          <a:endParaRPr lang="es-ES" sz="2000" dirty="0"/>
                        </a:p>
                      </p:txBody>
                    </p:sp>
                    <p:sp>
                      <p:nvSpPr>
                        <p:cNvPr id="18" name="17 CuadroTexto"/>
                        <p:cNvSpPr txBox="1"/>
                        <p:nvPr/>
                      </p:nvSpPr>
                      <p:spPr>
                        <a:xfrm>
                          <a:off x="1067689" y="2778190"/>
                          <a:ext cx="326084" cy="59238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s-AR" sz="2400" dirty="0" smtClean="0"/>
                            <a:t>-</a:t>
                          </a:r>
                          <a:endParaRPr lang="es-ES" sz="2400" dirty="0"/>
                        </a:p>
                      </p:txBody>
                    </p:sp>
                    <p:grpSp>
                      <p:nvGrpSpPr>
                        <p:cNvPr id="29" name="39 Grupo"/>
                        <p:cNvGrpSpPr/>
                        <p:nvPr/>
                      </p:nvGrpSpPr>
                      <p:grpSpPr>
                        <a:xfrm>
                          <a:off x="5000628" y="2193725"/>
                          <a:ext cx="1285884" cy="806647"/>
                          <a:chOff x="4071934" y="1213955"/>
                          <a:chExt cx="642942" cy="628648"/>
                        </a:xfrm>
                        <a:noFill/>
                      </p:grpSpPr>
                      <p:sp>
                        <p:nvSpPr>
                          <p:cNvPr id="35" name="34 Rectángulo"/>
                          <p:cNvSpPr/>
                          <p:nvPr/>
                        </p:nvSpPr>
                        <p:spPr>
                          <a:xfrm>
                            <a:off x="4071934" y="1213955"/>
                            <a:ext cx="642942" cy="628648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s-ES"/>
                          </a:p>
                        </p:txBody>
                      </p:sp>
                      <p:sp>
                        <p:nvSpPr>
                          <p:cNvPr id="36" name="35 CuadroTexto"/>
                          <p:cNvSpPr txBox="1"/>
                          <p:nvPr/>
                        </p:nvSpPr>
                        <p:spPr>
                          <a:xfrm>
                            <a:off x="4214810" y="1357298"/>
                            <a:ext cx="357190" cy="342296"/>
                          </a:xfrm>
                          <a:prstGeom prst="rect">
                            <a:avLst/>
                          </a:prstGeom>
                          <a:grpFill/>
                          <a:ln w="25400">
                            <a:noFill/>
                          </a:ln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endParaRPr lang="es-ES" dirty="0"/>
                          </a:p>
                        </p:txBody>
                      </p:sp>
                    </p:grpSp>
                    <p:cxnSp>
                      <p:nvCxnSpPr>
                        <p:cNvPr id="6" name="5 Conector recto de flecha"/>
                        <p:cNvCxnSpPr/>
                        <p:nvPr/>
                      </p:nvCxnSpPr>
                      <p:spPr>
                        <a:xfrm>
                          <a:off x="1310971" y="2654157"/>
                          <a:ext cx="810937" cy="2037"/>
                        </a:xfrm>
                        <a:prstGeom prst="straightConnector1">
                          <a:avLst/>
                        </a:prstGeom>
                        <a:ln w="25400">
                          <a:solidFill>
                            <a:schemeClr val="tx1"/>
                          </a:solidFill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16" name="15 CuadroTexto"/>
                        <p:cNvSpPr txBox="1"/>
                        <p:nvPr/>
                      </p:nvSpPr>
                      <p:spPr>
                        <a:xfrm>
                          <a:off x="6643702" y="2212666"/>
                          <a:ext cx="394657" cy="48612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s-AR" dirty="0" smtClean="0"/>
                            <a:t>Y</a:t>
                          </a:r>
                          <a:endParaRPr lang="es-ES" dirty="0"/>
                        </a:p>
                      </p:txBody>
                    </p:sp>
                    <p:cxnSp>
                      <p:nvCxnSpPr>
                        <p:cNvPr id="19" name="18 Conector recto de flecha"/>
                        <p:cNvCxnSpPr/>
                        <p:nvPr/>
                      </p:nvCxnSpPr>
                      <p:spPr>
                        <a:xfrm>
                          <a:off x="1714480" y="3355675"/>
                          <a:ext cx="3168391" cy="28046"/>
                        </a:xfrm>
                        <a:prstGeom prst="straightConnector1">
                          <a:avLst/>
                        </a:prstGeom>
                        <a:ln w="25400">
                          <a:solidFill>
                            <a:schemeClr val="tx1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aphicFrame>
                      <p:nvGraphicFramePr>
                        <p:cNvPr id="20" name="19 Objeto"/>
                        <p:cNvGraphicFramePr>
                          <a:graphicFrameLocks noChangeAspect="1"/>
                        </p:cNvGraphicFramePr>
                        <p:nvPr/>
                      </p:nvGraphicFramePr>
                      <p:xfrm>
                        <a:off x="3214679" y="2206104"/>
                        <a:ext cx="1343986" cy="794268"/>
                      </p:xfrm>
                      <a:graphic>
                        <a:graphicData uri="http://schemas.openxmlformats.org/presentationml/2006/ole">
                          <mc:AlternateContent xmlns:mc="http://schemas.openxmlformats.org/markup-compatibility/2006">
                            <mc:Choice xmlns:v="urn:schemas-microsoft-com:vml" Requires="v">
                              <p:oleObj spid="_x0000_s18434" name="Ecuación" r:id="rId3" imgW="850531" imgH="469696" progId="Equation.3">
                                <p:embed/>
                              </p:oleObj>
                            </mc:Choice>
                            <mc:Fallback>
                              <p:oleObj name="Ecuación" r:id="rId3" imgW="850531" imgH="469696" progId="Equation.3">
                                <p:embed/>
                                <p:pic>
                                  <p:nvPicPr>
                                    <p:cNvPr id="0" name=""/>
                                    <p:cNvPicPr>
                                      <a:picLocks noChangeAspect="1" noChangeArrowheads="1"/>
                                    </p:cNvPicPr>
                                    <p:nvPr/>
                                  </p:nvPicPr>
                                  <p:blipFill>
                                    <a:blip r:embed="rId4">
                                      <a:extLst>
                                        <a:ext uri="{28A0092B-C50C-407E-A947-70E740481C1C}">
                                          <a14:useLocalDpi xmlns:a14="http://schemas.microsoft.com/office/drawing/2010/main" val="0"/>
                                        </a:ext>
                                      </a:extLst>
                                    </a:blip>
                                    <a:srcRect/>
                                    <a:stretch>
                                      <a:fillRect/>
                                    </a:stretch>
                                  </p:blipFill>
                                  <p:spPr bwMode="auto">
                                    <a:xfrm>
                                      <a:off x="3214679" y="2206104"/>
                                      <a:ext cx="1343986" cy="794268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  <a:extLst>
                                      <a:ext uri="{909E8E84-426E-40DD-AFC4-6F175D3DCCD1}">
                                        <a14:hiddenFill xmlns:a14="http://schemas.microsoft.com/office/drawing/2010/main">
                                          <a:solidFill>
                                            <a:srgbClr val="FFFFFF"/>
                                          </a:solidFill>
                                        </a14:hiddenFill>
                                      </a:ext>
                                    </a:extLst>
                                  </p:spPr>
                                </p:pic>
                              </p:oleObj>
                            </mc:Fallback>
                          </mc:AlternateContent>
                        </a:graphicData>
                      </a:graphic>
                    </p:graphicFrame>
                  </p:grpSp>
                  <p:graphicFrame>
                    <p:nvGraphicFramePr>
                      <p:cNvPr id="61447" name="Object 7"/>
                      <p:cNvGraphicFramePr>
                        <a:graphicFrameLocks noChangeAspect="1"/>
                      </p:cNvGraphicFramePr>
                      <p:nvPr/>
                    </p:nvGraphicFramePr>
                    <p:xfrm>
                      <a:off x="5214942" y="2141228"/>
                      <a:ext cx="801687" cy="914395"/>
                    </p:xfrm>
                    <a:graphic>
                      <a:graphicData uri="http://schemas.openxmlformats.org/presentationml/2006/ole">
                        <mc:AlternateContent xmlns:mc="http://schemas.openxmlformats.org/markup-compatibility/2006">
                          <mc:Choice xmlns:v="urn:schemas-microsoft-com:vml" Requires="v">
                            <p:oleObj spid="_x0000_s18435" name="Ecuación" r:id="rId5" imgW="507780" imgH="444307" progId="Equation.3">
                              <p:embed/>
                            </p:oleObj>
                          </mc:Choice>
                          <mc:Fallback>
                            <p:oleObj name="Ecuación" r:id="rId5" imgW="507780" imgH="444307" progId="Equation.3">
                              <p:embed/>
                              <p:pic>
                                <p:nvPicPr>
                                  <p:cNvPr id="0" name="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6">
                                    <a:extLst>
                                      <a:ext uri="{28A0092B-C50C-407E-A947-70E740481C1C}">
                                        <a14:useLocalDpi xmlns:a14="http://schemas.microsoft.com/office/drawing/2010/main" val="0"/>
                                      </a:ext>
                                    </a:extLst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5214942" y="2141228"/>
                                    <a:ext cx="801687" cy="914395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rgbClr val="FF0000"/>
                                        </a:solidFill>
                                      </a14:hiddenFill>
                                    </a:ext>
                                    <a:ext uri="{91240B29-F687-4F45-9708-019B960494DF}">
                                      <a14:hiddenLine xmlns:a14="http://schemas.microsoft.com/office/drawing/2010/main" w="9525">
                                        <a:solidFill>
                                          <a:srgbClr val="0000FF"/>
                                        </a:solidFill>
                                        <a:miter lim="800000"/>
                                        <a:headEnd/>
                                        <a:tailEnd/>
                                      </a14:hiddenLine>
                                    </a:ext>
                                  </a:extLst>
                                </p:spPr>
                              </p:pic>
                            </p:oleObj>
                          </mc:Fallback>
                        </mc:AlternateContent>
                      </a:graphicData>
                    </a:graphic>
                  </p:graphicFrame>
                </p:grpSp>
              </p:grpSp>
              <p:grpSp>
                <p:nvGrpSpPr>
                  <p:cNvPr id="30" name="38 Grupo"/>
                  <p:cNvGrpSpPr/>
                  <p:nvPr/>
                </p:nvGrpSpPr>
                <p:grpSpPr>
                  <a:xfrm>
                    <a:off x="1959720" y="2287042"/>
                    <a:ext cx="567655" cy="623316"/>
                    <a:chOff x="3071802" y="1300154"/>
                    <a:chExt cx="500066" cy="485772"/>
                  </a:xfrm>
                </p:grpSpPr>
                <p:sp>
                  <p:nvSpPr>
                    <p:cNvPr id="23" name="22 Rectángulo"/>
                    <p:cNvSpPr/>
                    <p:nvPr/>
                  </p:nvSpPr>
                  <p:spPr>
                    <a:xfrm>
                      <a:off x="3071802" y="1300154"/>
                      <a:ext cx="500066" cy="48577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/>
                    </a:p>
                  </p:txBody>
                </p:sp>
                <p:sp>
                  <p:nvSpPr>
                    <p:cNvPr id="24" name="23 CuadroTexto"/>
                    <p:cNvSpPr txBox="1"/>
                    <p:nvPr/>
                  </p:nvSpPr>
                  <p:spPr>
                    <a:xfrm>
                      <a:off x="3143240" y="1357298"/>
                      <a:ext cx="428628" cy="400110"/>
                    </a:xfrm>
                    <a:prstGeom prst="rect">
                      <a:avLst/>
                    </a:prstGeom>
                    <a:noFill/>
                    <a:ln w="25400"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s-AR" sz="2000" dirty="0"/>
                        <a:t>K</a:t>
                      </a:r>
                      <a:endParaRPr lang="es-AR" sz="2000" dirty="0" smtClean="0"/>
                    </a:p>
                  </p:txBody>
                </p:sp>
              </p:grpSp>
            </p:grpSp>
          </p:grpSp>
        </p:grpSp>
      </p:grpSp>
      <p:sp>
        <p:nvSpPr>
          <p:cNvPr id="50" name="49 Rectángulo"/>
          <p:cNvSpPr/>
          <p:nvPr/>
        </p:nvSpPr>
        <p:spPr>
          <a:xfrm>
            <a:off x="2571736" y="642918"/>
            <a:ext cx="4339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b="1" dirty="0" smtClean="0">
                <a:solidFill>
                  <a:srgbClr val="FF0000"/>
                </a:solidFill>
              </a:rPr>
              <a:t>Polo</a:t>
            </a:r>
            <a:r>
              <a:rPr lang="es-AR" b="1" dirty="0" smtClean="0"/>
              <a:t> agregado a la FT de lazo cerrado</a:t>
            </a:r>
            <a:endParaRPr lang="es-ES" b="1" dirty="0"/>
          </a:p>
        </p:txBody>
      </p:sp>
      <p:graphicFrame>
        <p:nvGraphicFramePr>
          <p:cNvPr id="65541" name="Object 5"/>
          <p:cNvGraphicFramePr>
            <a:graphicFrameLocks noChangeAspect="1"/>
          </p:cNvGraphicFramePr>
          <p:nvPr/>
        </p:nvGraphicFramePr>
        <p:xfrm>
          <a:off x="2719388" y="2921000"/>
          <a:ext cx="2549525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Ecuación" r:id="rId7" imgW="1562040" imgH="482400" progId="Equation.3">
                  <p:embed/>
                </p:oleObj>
              </mc:Choice>
              <mc:Fallback>
                <p:oleObj name="Ecuación" r:id="rId7" imgW="15620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9388" y="2921000"/>
                        <a:ext cx="2549525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2" name="Object 6"/>
          <p:cNvGraphicFramePr>
            <a:graphicFrameLocks noChangeAspect="1"/>
          </p:cNvGraphicFramePr>
          <p:nvPr/>
        </p:nvGraphicFramePr>
        <p:xfrm>
          <a:off x="2070100" y="4140200"/>
          <a:ext cx="46990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Ecuación" r:id="rId9" imgW="2361960" imgH="482400" progId="Equation.3">
                  <p:embed/>
                </p:oleObj>
              </mc:Choice>
              <mc:Fallback>
                <p:oleObj name="Ecuación" r:id="rId9" imgW="23619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0" y="4140200"/>
                        <a:ext cx="4699000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776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9F418F-9824-4D0B-9BA2-1D55B059F816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456224" y="0"/>
            <a:ext cx="49017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u="sng" dirty="0" smtClean="0"/>
              <a:t>RESPUESTA EN EL TIEMPO</a:t>
            </a:r>
          </a:p>
        </p:txBody>
      </p:sp>
      <p:sp>
        <p:nvSpPr>
          <p:cNvPr id="50" name="49 Rectángulo"/>
          <p:cNvSpPr/>
          <p:nvPr/>
        </p:nvSpPr>
        <p:spPr>
          <a:xfrm>
            <a:off x="2571736" y="642918"/>
            <a:ext cx="4339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b="1" dirty="0" smtClean="0">
                <a:solidFill>
                  <a:srgbClr val="FF0000"/>
                </a:solidFill>
              </a:rPr>
              <a:t>Polo</a:t>
            </a:r>
            <a:r>
              <a:rPr lang="es-AR" b="1" dirty="0" smtClean="0"/>
              <a:t> agregado a la FT de lazo cerrado</a:t>
            </a:r>
            <a:endParaRPr lang="es-ES" b="1" dirty="0"/>
          </a:p>
        </p:txBody>
      </p:sp>
      <p:pic>
        <p:nvPicPr>
          <p:cNvPr id="6656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6048" y="2993270"/>
            <a:ext cx="7032100" cy="3864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9" name="38 CuadroTexto"/>
          <p:cNvSpPr txBox="1"/>
          <p:nvPr/>
        </p:nvSpPr>
        <p:spPr>
          <a:xfrm>
            <a:off x="7643834" y="4098201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Symbol"/>
              <a:buChar char="x"/>
            </a:pPr>
            <a:r>
              <a:rPr lang="es-AR" sz="2400" dirty="0" smtClean="0">
                <a:latin typeface="Symbol" pitchFamily="18" charset="2"/>
              </a:rPr>
              <a:t>=0,5</a:t>
            </a:r>
          </a:p>
          <a:p>
            <a:r>
              <a:rPr lang="es-AR" sz="2400" dirty="0" smtClean="0">
                <a:latin typeface="Symbol" pitchFamily="18" charset="2"/>
              </a:rPr>
              <a:t>K=1</a:t>
            </a:r>
            <a:endParaRPr lang="es-ES" sz="2400" dirty="0">
              <a:latin typeface="Symbol" pitchFamily="18" charset="2"/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1714480" y="1428736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/>
              <a:t>¿Qué pasa con el sobre-pico?</a:t>
            </a:r>
            <a:endParaRPr lang="es-ES" sz="2400" dirty="0"/>
          </a:p>
        </p:txBody>
      </p:sp>
      <p:sp>
        <p:nvSpPr>
          <p:cNvPr id="41" name="40 CuadroTexto"/>
          <p:cNvSpPr txBox="1"/>
          <p:nvPr/>
        </p:nvSpPr>
        <p:spPr>
          <a:xfrm>
            <a:off x="2143108" y="2214554"/>
            <a:ext cx="4174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/>
              <a:t>¿Qué pasa con la velocidad?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420548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9F418F-9824-4D0B-9BA2-1D55B059F816}" type="slidenum">
              <a:rPr lang="es-ES" smtClean="0"/>
              <a:pPr>
                <a:defRPr/>
              </a:pPr>
              <a:t>8</a:t>
            </a:fld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456224" y="0"/>
            <a:ext cx="49017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u="sng" dirty="0" smtClean="0"/>
              <a:t>RESPUESTA EN EL TIEMPO</a:t>
            </a:r>
          </a:p>
        </p:txBody>
      </p:sp>
      <p:grpSp>
        <p:nvGrpSpPr>
          <p:cNvPr id="2" name="50 Grupo"/>
          <p:cNvGrpSpPr/>
          <p:nvPr/>
        </p:nvGrpSpPr>
        <p:grpSpPr>
          <a:xfrm>
            <a:off x="601229" y="1524624"/>
            <a:ext cx="6899729" cy="1189997"/>
            <a:chOff x="601229" y="1524624"/>
            <a:chExt cx="6899729" cy="1189997"/>
          </a:xfrm>
        </p:grpSpPr>
        <p:sp>
          <p:nvSpPr>
            <p:cNvPr id="15" name="14 CuadroTexto"/>
            <p:cNvSpPr txBox="1"/>
            <p:nvPr/>
          </p:nvSpPr>
          <p:spPr>
            <a:xfrm>
              <a:off x="601229" y="1526333"/>
              <a:ext cx="398871" cy="4739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 smtClean="0"/>
                <a:t>R</a:t>
              </a:r>
              <a:endParaRPr lang="es-ES" dirty="0"/>
            </a:p>
          </p:txBody>
        </p:sp>
        <p:grpSp>
          <p:nvGrpSpPr>
            <p:cNvPr id="5" name="46 Grupo"/>
            <p:cNvGrpSpPr/>
            <p:nvPr/>
          </p:nvGrpSpPr>
          <p:grpSpPr>
            <a:xfrm>
              <a:off x="1065731" y="1524624"/>
              <a:ext cx="6435227" cy="1189997"/>
              <a:chOff x="662222" y="2252151"/>
              <a:chExt cx="6435227" cy="1189997"/>
            </a:xfrm>
          </p:grpSpPr>
          <p:cxnSp>
            <p:nvCxnSpPr>
              <p:cNvPr id="7" name="6 Conector recto de flecha"/>
              <p:cNvCxnSpPr/>
              <p:nvPr/>
            </p:nvCxnSpPr>
            <p:spPr>
              <a:xfrm>
                <a:off x="662222" y="2712583"/>
                <a:ext cx="486562" cy="203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" name="45 Grupo"/>
              <p:cNvGrpSpPr/>
              <p:nvPr/>
            </p:nvGrpSpPr>
            <p:grpSpPr>
              <a:xfrm>
                <a:off x="743315" y="2252151"/>
                <a:ext cx="6354134" cy="1189997"/>
                <a:chOff x="743315" y="2252151"/>
                <a:chExt cx="6354134" cy="1189997"/>
              </a:xfrm>
            </p:grpSpPr>
            <p:sp>
              <p:nvSpPr>
                <p:cNvPr id="9" name="8 Conector"/>
                <p:cNvSpPr/>
                <p:nvPr/>
              </p:nvSpPr>
              <p:spPr>
                <a:xfrm>
                  <a:off x="1148783" y="2571744"/>
                  <a:ext cx="194621" cy="219992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grpSp>
              <p:nvGrpSpPr>
                <p:cNvPr id="12" name="44 Grupo"/>
                <p:cNvGrpSpPr/>
                <p:nvPr/>
              </p:nvGrpSpPr>
              <p:grpSpPr>
                <a:xfrm>
                  <a:off x="743315" y="2252151"/>
                  <a:ext cx="6354134" cy="1189997"/>
                  <a:chOff x="743315" y="2252151"/>
                  <a:chExt cx="6354134" cy="1189997"/>
                </a:xfrm>
              </p:grpSpPr>
              <p:grpSp>
                <p:nvGrpSpPr>
                  <p:cNvPr id="25" name="43 Grupo"/>
                  <p:cNvGrpSpPr/>
                  <p:nvPr/>
                </p:nvGrpSpPr>
                <p:grpSpPr>
                  <a:xfrm>
                    <a:off x="743315" y="2252151"/>
                    <a:ext cx="6354134" cy="1189997"/>
                    <a:chOff x="743315" y="2195613"/>
                    <a:chExt cx="6354134" cy="1189997"/>
                  </a:xfrm>
                </p:grpSpPr>
                <p:cxnSp>
                  <p:nvCxnSpPr>
                    <p:cNvPr id="8" name="7 Conector recto de flecha"/>
                    <p:cNvCxnSpPr/>
                    <p:nvPr/>
                  </p:nvCxnSpPr>
                  <p:spPr>
                    <a:xfrm>
                      <a:off x="6286512" y="2643182"/>
                      <a:ext cx="810937" cy="2037"/>
                    </a:xfrm>
                    <a:prstGeom prst="straightConnector1">
                      <a:avLst/>
                    </a:prstGeom>
                    <a:ln w="2540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" name="13 Conector recto de flecha"/>
                    <p:cNvCxnSpPr/>
                    <p:nvPr/>
                  </p:nvCxnSpPr>
                  <p:spPr>
                    <a:xfrm rot="5400000">
                      <a:off x="4526582" y="3027518"/>
                      <a:ext cx="714381" cy="1803"/>
                    </a:xfrm>
                    <a:prstGeom prst="straightConnector1">
                      <a:avLst/>
                    </a:prstGeom>
                    <a:ln w="25400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6" name="42 Grupo"/>
                    <p:cNvGrpSpPr/>
                    <p:nvPr/>
                  </p:nvGrpSpPr>
                  <p:grpSpPr>
                    <a:xfrm>
                      <a:off x="743315" y="2195613"/>
                      <a:ext cx="6295044" cy="1189996"/>
                      <a:chOff x="743315" y="2193725"/>
                      <a:chExt cx="6295044" cy="1189996"/>
                    </a:xfrm>
                  </p:grpSpPr>
                  <p:grpSp>
                    <p:nvGrpSpPr>
                      <p:cNvPr id="27" name="41 Grupo"/>
                      <p:cNvGrpSpPr/>
                      <p:nvPr/>
                    </p:nvGrpSpPr>
                    <p:grpSpPr>
                      <a:xfrm>
                        <a:off x="743315" y="2193725"/>
                        <a:ext cx="6295044" cy="1189996"/>
                        <a:chOff x="743315" y="2193725"/>
                        <a:chExt cx="6295044" cy="1189996"/>
                      </a:xfrm>
                    </p:grpSpPr>
                    <p:cxnSp>
                      <p:nvCxnSpPr>
                        <p:cNvPr id="37" name="36 Conector recto de flecha"/>
                        <p:cNvCxnSpPr/>
                        <p:nvPr/>
                      </p:nvCxnSpPr>
                      <p:spPr>
                        <a:xfrm>
                          <a:off x="4572000" y="2643182"/>
                          <a:ext cx="810937" cy="2037"/>
                        </a:xfrm>
                        <a:prstGeom prst="straightConnector1">
                          <a:avLst/>
                        </a:prstGeom>
                        <a:ln w="25400">
                          <a:solidFill>
                            <a:schemeClr val="tx1"/>
                          </a:solidFill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0" name="9 Conector recto de flecha"/>
                        <p:cNvCxnSpPr/>
                        <p:nvPr/>
                      </p:nvCxnSpPr>
                      <p:spPr>
                        <a:xfrm>
                          <a:off x="2446281" y="2637250"/>
                          <a:ext cx="810937" cy="2037"/>
                        </a:xfrm>
                        <a:prstGeom prst="straightConnector1">
                          <a:avLst/>
                        </a:prstGeom>
                        <a:ln w="25400">
                          <a:solidFill>
                            <a:schemeClr val="tx1"/>
                          </a:solidFill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28" name="39 Grupo"/>
                        <p:cNvGrpSpPr/>
                        <p:nvPr/>
                      </p:nvGrpSpPr>
                      <p:grpSpPr>
                        <a:xfrm>
                          <a:off x="3013938" y="2195376"/>
                          <a:ext cx="1699786" cy="806647"/>
                          <a:chOff x="4071934" y="1228716"/>
                          <a:chExt cx="642942" cy="628648"/>
                        </a:xfrm>
                        <a:noFill/>
                      </p:grpSpPr>
                      <p:sp>
                        <p:nvSpPr>
                          <p:cNvPr id="21" name="20 Rectángulo"/>
                          <p:cNvSpPr/>
                          <p:nvPr/>
                        </p:nvSpPr>
                        <p:spPr>
                          <a:xfrm>
                            <a:off x="4071934" y="1228716"/>
                            <a:ext cx="642942" cy="628648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s-ES"/>
                          </a:p>
                        </p:txBody>
                      </p:sp>
                      <p:sp>
                        <p:nvSpPr>
                          <p:cNvPr id="22" name="21 CuadroTexto"/>
                          <p:cNvSpPr txBox="1"/>
                          <p:nvPr/>
                        </p:nvSpPr>
                        <p:spPr>
                          <a:xfrm>
                            <a:off x="4214810" y="1357298"/>
                            <a:ext cx="357190" cy="342296"/>
                          </a:xfrm>
                          <a:prstGeom prst="rect">
                            <a:avLst/>
                          </a:prstGeom>
                          <a:grpFill/>
                          <a:ln w="25400">
                            <a:noFill/>
                          </a:ln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endParaRPr lang="es-ES" dirty="0"/>
                          </a:p>
                        </p:txBody>
                      </p:sp>
                    </p:grpSp>
                    <p:cxnSp>
                      <p:nvCxnSpPr>
                        <p:cNvPr id="13" name="12 Conector recto de flecha"/>
                        <p:cNvCxnSpPr>
                          <a:endCxn id="9" idx="5"/>
                        </p:cNvCxnSpPr>
                        <p:nvPr/>
                      </p:nvCxnSpPr>
                      <p:spPr>
                        <a:xfrm rot="16200000" flipV="1">
                          <a:off x="1202590" y="2871831"/>
                          <a:ext cx="624202" cy="399578"/>
                        </a:xfrm>
                        <a:prstGeom prst="straightConnector1">
                          <a:avLst/>
                        </a:prstGeom>
                        <a:ln w="25400">
                          <a:solidFill>
                            <a:schemeClr val="tx1"/>
                          </a:solidFill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17" name="16 CuadroTexto"/>
                        <p:cNvSpPr txBox="1"/>
                        <p:nvPr/>
                      </p:nvSpPr>
                      <p:spPr>
                        <a:xfrm>
                          <a:off x="743315" y="2637250"/>
                          <a:ext cx="378856" cy="51339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s-AR" sz="2000" dirty="0"/>
                            <a:t>+</a:t>
                          </a:r>
                          <a:endParaRPr lang="es-ES" sz="2000" dirty="0"/>
                        </a:p>
                      </p:txBody>
                    </p:sp>
                    <p:sp>
                      <p:nvSpPr>
                        <p:cNvPr id="18" name="17 CuadroTexto"/>
                        <p:cNvSpPr txBox="1"/>
                        <p:nvPr/>
                      </p:nvSpPr>
                      <p:spPr>
                        <a:xfrm>
                          <a:off x="1067689" y="2778190"/>
                          <a:ext cx="326084" cy="59238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s-AR" sz="2400" dirty="0" smtClean="0"/>
                            <a:t>-</a:t>
                          </a:r>
                          <a:endParaRPr lang="es-ES" sz="2400" dirty="0"/>
                        </a:p>
                      </p:txBody>
                    </p:sp>
                    <p:grpSp>
                      <p:nvGrpSpPr>
                        <p:cNvPr id="29" name="39 Grupo"/>
                        <p:cNvGrpSpPr/>
                        <p:nvPr/>
                      </p:nvGrpSpPr>
                      <p:grpSpPr>
                        <a:xfrm>
                          <a:off x="5000628" y="2193725"/>
                          <a:ext cx="1285884" cy="806647"/>
                          <a:chOff x="4071934" y="1213955"/>
                          <a:chExt cx="642942" cy="628648"/>
                        </a:xfrm>
                        <a:noFill/>
                      </p:grpSpPr>
                      <p:sp>
                        <p:nvSpPr>
                          <p:cNvPr id="35" name="34 Rectángulo"/>
                          <p:cNvSpPr/>
                          <p:nvPr/>
                        </p:nvSpPr>
                        <p:spPr>
                          <a:xfrm>
                            <a:off x="4071934" y="1213955"/>
                            <a:ext cx="642942" cy="628648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s-ES"/>
                          </a:p>
                        </p:txBody>
                      </p:sp>
                      <p:sp>
                        <p:nvSpPr>
                          <p:cNvPr id="36" name="35 CuadroTexto"/>
                          <p:cNvSpPr txBox="1"/>
                          <p:nvPr/>
                        </p:nvSpPr>
                        <p:spPr>
                          <a:xfrm>
                            <a:off x="4214810" y="1357298"/>
                            <a:ext cx="357190" cy="342296"/>
                          </a:xfrm>
                          <a:prstGeom prst="rect">
                            <a:avLst/>
                          </a:prstGeom>
                          <a:grpFill/>
                          <a:ln w="25400">
                            <a:noFill/>
                          </a:ln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endParaRPr lang="es-ES" dirty="0"/>
                          </a:p>
                        </p:txBody>
                      </p:sp>
                    </p:grpSp>
                    <p:cxnSp>
                      <p:nvCxnSpPr>
                        <p:cNvPr id="6" name="5 Conector recto de flecha"/>
                        <p:cNvCxnSpPr/>
                        <p:nvPr/>
                      </p:nvCxnSpPr>
                      <p:spPr>
                        <a:xfrm>
                          <a:off x="1310971" y="2654157"/>
                          <a:ext cx="810937" cy="2037"/>
                        </a:xfrm>
                        <a:prstGeom prst="straightConnector1">
                          <a:avLst/>
                        </a:prstGeom>
                        <a:ln w="25400">
                          <a:solidFill>
                            <a:schemeClr val="tx1"/>
                          </a:solidFill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16" name="15 CuadroTexto"/>
                        <p:cNvSpPr txBox="1"/>
                        <p:nvPr/>
                      </p:nvSpPr>
                      <p:spPr>
                        <a:xfrm>
                          <a:off x="6643702" y="2212666"/>
                          <a:ext cx="394657" cy="48612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s-AR" dirty="0" smtClean="0"/>
                            <a:t>Y</a:t>
                          </a:r>
                          <a:endParaRPr lang="es-ES" dirty="0"/>
                        </a:p>
                      </p:txBody>
                    </p:sp>
                    <p:cxnSp>
                      <p:nvCxnSpPr>
                        <p:cNvPr id="19" name="18 Conector recto de flecha"/>
                        <p:cNvCxnSpPr/>
                        <p:nvPr/>
                      </p:nvCxnSpPr>
                      <p:spPr>
                        <a:xfrm>
                          <a:off x="1714480" y="3355675"/>
                          <a:ext cx="3168391" cy="28046"/>
                        </a:xfrm>
                        <a:prstGeom prst="straightConnector1">
                          <a:avLst/>
                        </a:prstGeom>
                        <a:ln w="25400">
                          <a:solidFill>
                            <a:schemeClr val="tx1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aphicFrame>
                      <p:nvGraphicFramePr>
                        <p:cNvPr id="20" name="19 Objeto"/>
                        <p:cNvGraphicFramePr>
                          <a:graphicFrameLocks noChangeAspect="1"/>
                        </p:cNvGraphicFramePr>
                        <p:nvPr/>
                      </p:nvGraphicFramePr>
                      <p:xfrm>
                        <a:off x="3214679" y="2206104"/>
                        <a:ext cx="1343986" cy="794268"/>
                      </p:xfrm>
                      <a:graphic>
                        <a:graphicData uri="http://schemas.openxmlformats.org/presentationml/2006/ole">
                          <mc:AlternateContent xmlns:mc="http://schemas.openxmlformats.org/markup-compatibility/2006">
                            <mc:Choice xmlns:v="urn:schemas-microsoft-com:vml" Requires="v">
                              <p:oleObj spid="_x0000_s19458" name="Ecuación" r:id="rId3" imgW="850531" imgH="469696" progId="Equation.3">
                                <p:embed/>
                              </p:oleObj>
                            </mc:Choice>
                            <mc:Fallback>
                              <p:oleObj name="Ecuación" r:id="rId3" imgW="850531" imgH="469696" progId="Equation.3">
                                <p:embed/>
                                <p:pic>
                                  <p:nvPicPr>
                                    <p:cNvPr id="0" name=""/>
                                    <p:cNvPicPr>
                                      <a:picLocks noChangeAspect="1" noChangeArrowheads="1"/>
                                    </p:cNvPicPr>
                                    <p:nvPr/>
                                  </p:nvPicPr>
                                  <p:blipFill>
                                    <a:blip r:embed="rId4">
                                      <a:extLst>
                                        <a:ext uri="{28A0092B-C50C-407E-A947-70E740481C1C}">
                                          <a14:useLocalDpi xmlns:a14="http://schemas.microsoft.com/office/drawing/2010/main" val="0"/>
                                        </a:ext>
                                      </a:extLst>
                                    </a:blip>
                                    <a:srcRect/>
                                    <a:stretch>
                                      <a:fillRect/>
                                    </a:stretch>
                                  </p:blipFill>
                                  <p:spPr bwMode="auto">
                                    <a:xfrm>
                                      <a:off x="3214679" y="2206104"/>
                                      <a:ext cx="1343986" cy="794268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  <a:extLst>
                                      <a:ext uri="{909E8E84-426E-40DD-AFC4-6F175D3DCCD1}">
                                        <a14:hiddenFill xmlns:a14="http://schemas.microsoft.com/office/drawing/2010/main">
                                          <a:solidFill>
                                            <a:srgbClr val="FFFFFF"/>
                                          </a:solidFill>
                                        </a14:hiddenFill>
                                      </a:ext>
                                    </a:extLst>
                                  </p:spPr>
                                </p:pic>
                              </p:oleObj>
                            </mc:Fallback>
                          </mc:AlternateContent>
                        </a:graphicData>
                      </a:graphic>
                    </p:graphicFrame>
                  </p:grpSp>
                  <p:graphicFrame>
                    <p:nvGraphicFramePr>
                      <p:cNvPr id="61447" name="Object 7"/>
                      <p:cNvGraphicFramePr>
                        <a:graphicFrameLocks noChangeAspect="1"/>
                      </p:cNvGraphicFramePr>
                      <p:nvPr/>
                    </p:nvGraphicFramePr>
                    <p:xfrm>
                      <a:off x="5233704" y="2348676"/>
                      <a:ext cx="762000" cy="496888"/>
                    </p:xfrm>
                    <a:graphic>
                      <a:graphicData uri="http://schemas.openxmlformats.org/presentationml/2006/ole">
                        <mc:AlternateContent xmlns:mc="http://schemas.openxmlformats.org/markup-compatibility/2006">
                          <mc:Choice xmlns:v="urn:schemas-microsoft-com:vml" Requires="v">
                            <p:oleObj spid="_x0000_s19459" name="Ecuación" r:id="rId5" imgW="482391" imgH="241195" progId="Equation.3">
                              <p:embed/>
                            </p:oleObj>
                          </mc:Choice>
                          <mc:Fallback>
                            <p:oleObj name="Ecuación" r:id="rId5" imgW="482391" imgH="241195" progId="Equation.3">
                              <p:embed/>
                              <p:pic>
                                <p:nvPicPr>
                                  <p:cNvPr id="0" name="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6">
                                    <a:extLst>
                                      <a:ext uri="{28A0092B-C50C-407E-A947-70E740481C1C}">
                                        <a14:useLocalDpi xmlns:a14="http://schemas.microsoft.com/office/drawing/2010/main" val="0"/>
                                      </a:ext>
                                    </a:extLst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5233704" y="2348676"/>
                                    <a:ext cx="762000" cy="496888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rgbClr val="FF0000"/>
                                        </a:solidFill>
                                      </a14:hiddenFill>
                                    </a:ext>
                                    <a:ext uri="{91240B29-F687-4F45-9708-019B960494DF}">
                                      <a14:hiddenLine xmlns:a14="http://schemas.microsoft.com/office/drawing/2010/main" w="9525">
                                        <a:solidFill>
                                          <a:srgbClr val="0000FF"/>
                                        </a:solidFill>
                                        <a:miter lim="800000"/>
                                        <a:headEnd/>
                                        <a:tailEnd/>
                                      </a14:hiddenLine>
                                    </a:ext>
                                  </a:extLst>
                                </p:spPr>
                              </p:pic>
                            </p:oleObj>
                          </mc:Fallback>
                        </mc:AlternateContent>
                      </a:graphicData>
                    </a:graphic>
                  </p:graphicFrame>
                </p:grpSp>
              </p:grpSp>
              <p:grpSp>
                <p:nvGrpSpPr>
                  <p:cNvPr id="30" name="38 Grupo"/>
                  <p:cNvGrpSpPr/>
                  <p:nvPr/>
                </p:nvGrpSpPr>
                <p:grpSpPr>
                  <a:xfrm>
                    <a:off x="1959720" y="2287042"/>
                    <a:ext cx="567655" cy="623316"/>
                    <a:chOff x="3071802" y="1300154"/>
                    <a:chExt cx="500066" cy="485772"/>
                  </a:xfrm>
                </p:grpSpPr>
                <p:sp>
                  <p:nvSpPr>
                    <p:cNvPr id="23" name="22 Rectángulo"/>
                    <p:cNvSpPr/>
                    <p:nvPr/>
                  </p:nvSpPr>
                  <p:spPr>
                    <a:xfrm>
                      <a:off x="3071802" y="1300154"/>
                      <a:ext cx="500066" cy="48577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/>
                    </a:p>
                  </p:txBody>
                </p:sp>
                <p:sp>
                  <p:nvSpPr>
                    <p:cNvPr id="24" name="23 CuadroTexto"/>
                    <p:cNvSpPr txBox="1"/>
                    <p:nvPr/>
                  </p:nvSpPr>
                  <p:spPr>
                    <a:xfrm>
                      <a:off x="3143240" y="1357298"/>
                      <a:ext cx="428628" cy="400110"/>
                    </a:xfrm>
                    <a:prstGeom prst="rect">
                      <a:avLst/>
                    </a:prstGeom>
                    <a:noFill/>
                    <a:ln w="25400"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s-AR" sz="2000" dirty="0"/>
                        <a:t>K</a:t>
                      </a:r>
                      <a:endParaRPr lang="es-AR" sz="2000" dirty="0" smtClean="0"/>
                    </a:p>
                  </p:txBody>
                </p:sp>
              </p:grpSp>
            </p:grpSp>
          </p:grpSp>
        </p:grpSp>
      </p:grpSp>
      <p:sp>
        <p:nvSpPr>
          <p:cNvPr id="50" name="49 Rectángulo"/>
          <p:cNvSpPr/>
          <p:nvPr/>
        </p:nvSpPr>
        <p:spPr>
          <a:xfrm>
            <a:off x="2571736" y="642918"/>
            <a:ext cx="4365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b="1" dirty="0" smtClean="0">
                <a:solidFill>
                  <a:srgbClr val="FF0000"/>
                </a:solidFill>
              </a:rPr>
              <a:t>Cero </a:t>
            </a:r>
            <a:r>
              <a:rPr lang="es-AR" b="1" dirty="0" smtClean="0"/>
              <a:t>agregado a la FT de lazo cerrado</a:t>
            </a:r>
            <a:endParaRPr lang="es-ES" b="1" dirty="0"/>
          </a:p>
        </p:txBody>
      </p:sp>
      <p:pic>
        <p:nvPicPr>
          <p:cNvPr id="68614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54969" y="3071810"/>
            <a:ext cx="5531675" cy="378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9" name="38 CuadroTexto"/>
          <p:cNvSpPr txBox="1"/>
          <p:nvPr/>
        </p:nvSpPr>
        <p:spPr>
          <a:xfrm>
            <a:off x="7643834" y="4098201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Symbol"/>
              <a:buChar char="x"/>
            </a:pPr>
            <a:r>
              <a:rPr lang="es-AR" sz="2400" dirty="0" smtClean="0">
                <a:latin typeface="Symbol" pitchFamily="18" charset="2"/>
              </a:rPr>
              <a:t>=0,5</a:t>
            </a:r>
          </a:p>
          <a:p>
            <a:r>
              <a:rPr lang="es-AR" sz="2400" dirty="0" smtClean="0">
                <a:latin typeface="Symbol" pitchFamily="18" charset="2"/>
              </a:rPr>
              <a:t>K=1</a:t>
            </a:r>
            <a:endParaRPr lang="es-ES" sz="2400" dirty="0"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39328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9F418F-9824-4D0B-9BA2-1D55B059F816}" type="slidenum">
              <a:rPr lang="es-ES" smtClean="0"/>
              <a:pPr>
                <a:defRPr/>
              </a:pPr>
              <a:t>9</a:t>
            </a:fld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456224" y="0"/>
            <a:ext cx="49017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u="sng" dirty="0" smtClean="0"/>
              <a:t>RESPUESTA EN EL TIEMPO</a:t>
            </a:r>
          </a:p>
        </p:txBody>
      </p:sp>
      <p:sp>
        <p:nvSpPr>
          <p:cNvPr id="50" name="49 Rectángulo"/>
          <p:cNvSpPr/>
          <p:nvPr/>
        </p:nvSpPr>
        <p:spPr>
          <a:xfrm>
            <a:off x="2571736" y="642918"/>
            <a:ext cx="4365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b="1" dirty="0" smtClean="0">
                <a:solidFill>
                  <a:srgbClr val="FF0000"/>
                </a:solidFill>
              </a:rPr>
              <a:t>Cero </a:t>
            </a:r>
            <a:r>
              <a:rPr lang="es-AR" b="1" dirty="0" smtClean="0"/>
              <a:t>agregado a la FT de lazo cerrado</a:t>
            </a:r>
            <a:endParaRPr lang="es-ES" b="1" dirty="0"/>
          </a:p>
        </p:txBody>
      </p:sp>
      <p:pic>
        <p:nvPicPr>
          <p:cNvPr id="6861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4969" y="3071810"/>
            <a:ext cx="5531675" cy="378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9" name="38 CuadroTexto"/>
          <p:cNvSpPr txBox="1"/>
          <p:nvPr/>
        </p:nvSpPr>
        <p:spPr>
          <a:xfrm>
            <a:off x="7643834" y="4098201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Symbol"/>
              <a:buChar char="x"/>
            </a:pPr>
            <a:r>
              <a:rPr lang="es-AR" sz="2400" dirty="0" smtClean="0">
                <a:latin typeface="Symbol" pitchFamily="18" charset="2"/>
              </a:rPr>
              <a:t>=0,5</a:t>
            </a:r>
          </a:p>
          <a:p>
            <a:r>
              <a:rPr lang="es-AR" sz="2400" dirty="0" smtClean="0">
                <a:latin typeface="Symbol" pitchFamily="18" charset="2"/>
              </a:rPr>
              <a:t>K=1</a:t>
            </a:r>
            <a:endParaRPr lang="es-ES" sz="2400" dirty="0">
              <a:latin typeface="Symbol" pitchFamily="18" charset="2"/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1428728" y="1071546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/>
              <a:t>¿Qué pasa con el sobre-pico?</a:t>
            </a:r>
            <a:endParaRPr lang="es-ES" sz="2400" dirty="0"/>
          </a:p>
        </p:txBody>
      </p:sp>
      <p:sp>
        <p:nvSpPr>
          <p:cNvPr id="40" name="39 CuadroTexto"/>
          <p:cNvSpPr txBox="1"/>
          <p:nvPr/>
        </p:nvSpPr>
        <p:spPr>
          <a:xfrm>
            <a:off x="2143108" y="1643050"/>
            <a:ext cx="4174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/>
              <a:t>¿Qué pasa con la velocidad?</a:t>
            </a:r>
            <a:endParaRPr lang="es-ES" sz="24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6" y="2214554"/>
            <a:ext cx="8858280" cy="8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9986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0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139</Words>
  <Application>Microsoft Office PowerPoint</Application>
  <PresentationFormat>Presentación en pantalla (4:3)</PresentationFormat>
  <Paragraphs>37</Paragraphs>
  <Slides>9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Tema de Office</vt:lpstr>
      <vt:lpstr>Ecuación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Formigli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Manolo</dc:creator>
  <cp:lastModifiedBy>Ruben</cp:lastModifiedBy>
  <cp:revision>17</cp:revision>
  <dcterms:created xsi:type="dcterms:W3CDTF">2016-08-30T03:27:19Z</dcterms:created>
  <dcterms:modified xsi:type="dcterms:W3CDTF">2018-09-05T14:18:02Z</dcterms:modified>
</cp:coreProperties>
</file>