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87" r:id="rId2"/>
    <p:sldId id="288" r:id="rId3"/>
    <p:sldId id="289" r:id="rId4"/>
    <p:sldId id="290" r:id="rId5"/>
    <p:sldId id="291" r:id="rId6"/>
    <p:sldId id="292" r:id="rId7"/>
    <p:sldId id="257" r:id="rId8"/>
    <p:sldId id="293" r:id="rId9"/>
    <p:sldId id="286" r:id="rId10"/>
    <p:sldId id="306" r:id="rId11"/>
    <p:sldId id="302" r:id="rId12"/>
    <p:sldId id="303" r:id="rId13"/>
    <p:sldId id="304" r:id="rId14"/>
    <p:sldId id="305" r:id="rId15"/>
    <p:sldId id="280" r:id="rId16"/>
    <p:sldId id="307" r:id="rId17"/>
    <p:sldId id="281" r:id="rId18"/>
  </p:sldIdLst>
  <p:sldSz cx="9144000" cy="6858000" type="screen4x3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6774" autoAdjust="0"/>
  </p:normalViewPr>
  <p:slideViewPr>
    <p:cSldViewPr>
      <p:cViewPr>
        <p:scale>
          <a:sx n="70" d="100"/>
          <a:sy n="70" d="100"/>
        </p:scale>
        <p:origin x="-96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DE04D453-27AB-482A-9279-4D74BBCBE7B0}" type="datetimeFigureOut">
              <a:rPr lang="es-ES" smtClean="0"/>
              <a:pPr/>
              <a:t>20/06/2024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815CE00-6E12-410C-9B0A-9A326D2F954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54B5D-BF77-4774-8D48-74102A83BE34}" type="datetime1">
              <a:rPr lang="es-ES" smtClean="0"/>
              <a:pPr/>
              <a:t>20/06/2024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EAL2024. Ing. C. Formigli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D80F-CABC-4530-8CCC-9179C973DD9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D780D-EE60-429C-8C77-9D6A41E73155}" type="datetime1">
              <a:rPr lang="es-ES" smtClean="0"/>
              <a:pPr/>
              <a:t>20/06/2024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EAL2024. Ing. C. Formigli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D80F-CABC-4530-8CCC-9179C973DD9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2755A-6E61-4F66-8E2A-C590347BB39C}" type="datetime1">
              <a:rPr lang="es-ES" smtClean="0"/>
              <a:pPr/>
              <a:t>20/06/2024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EAL2024. Ing. C. Formigli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D80F-CABC-4530-8CCC-9179C973DD9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C7C4-9C2E-471F-91D5-936D5D5287F2}" type="datetime1">
              <a:rPr lang="es-ES" smtClean="0"/>
              <a:pPr/>
              <a:t>20/06/2024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EAL2024. Ing. C. Formigli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D80F-CABC-4530-8CCC-9179C973DD9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C3E01-FDD9-4DE7-BB2B-19C2AE2A5C5E}" type="datetime1">
              <a:rPr lang="es-ES" smtClean="0"/>
              <a:pPr/>
              <a:t>20/06/2024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EAL2024. Ing. C. Formigli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D80F-CABC-4530-8CCC-9179C973DD9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1FD0-0922-4C84-8A99-EC85B669E04D}" type="datetime1">
              <a:rPr lang="es-ES" smtClean="0"/>
              <a:pPr/>
              <a:t>20/06/2024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EAL2024. Ing. C. Formigli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D80F-CABC-4530-8CCC-9179C973DD9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3854-1D77-4EB0-B0B7-CF6BDAF7150F}" type="datetime1">
              <a:rPr lang="es-ES" smtClean="0"/>
              <a:pPr/>
              <a:t>20/06/2024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EAL2024. Ing. C. Formigli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D80F-CABC-4530-8CCC-9179C973DD9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5187B-76C4-40AD-AA4D-F8736CECAF37}" type="datetime1">
              <a:rPr lang="es-ES" smtClean="0"/>
              <a:pPr/>
              <a:t>20/06/2024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EAL2024. Ing. C. Formigli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D80F-CABC-4530-8CCC-9179C973DD9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D881-29F1-482A-83A7-BFB5450EBA12}" type="datetime1">
              <a:rPr lang="es-ES" smtClean="0"/>
              <a:pPr/>
              <a:t>20/06/2024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EAL2024. Ing. C. Formigli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D80F-CABC-4530-8CCC-9179C973DD9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FA6C4-D039-4CC0-A1E9-C6D6C82EA037}" type="datetime1">
              <a:rPr lang="es-ES" smtClean="0"/>
              <a:pPr/>
              <a:t>20/06/2024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EAL2024. Ing. C. Formigli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D80F-CABC-4530-8CCC-9179C973DD9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7B530-A235-4B2B-AC30-1267ABFB444F}" type="datetime1">
              <a:rPr lang="es-ES" smtClean="0"/>
              <a:pPr/>
              <a:t>20/06/2024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EAL2024. Ing. C. Formigli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D80F-CABC-4530-8CCC-9179C973DD9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5CDD6-AB48-4B63-B4BF-F389D7BF536E}" type="datetime1">
              <a:rPr lang="es-ES" smtClean="0"/>
              <a:pPr/>
              <a:t>20/06/2024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FACEyT, DEEC, EAL2024. Ing. C. Formigli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8D80F-CABC-4530-8CCC-9179C973DD9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eksforgeeks.org/multiplexing-channel-sharing-in-computer-network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eksforgeeks.org/multiplexing-channel-sharing-in-computer-network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462E8B1-B988-41C6-9B76-57C15B8D0EAC}" type="slidenum">
              <a:rPr lang="es-ES" altLang="en-US" smtClean="0">
                <a:latin typeface="Arial" charset="0"/>
              </a:rPr>
              <a:pPr/>
              <a:t>1</a:t>
            </a:fld>
            <a:endParaRPr lang="es-ES" altLang="en-US" smtClean="0">
              <a:latin typeface="Arial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0"/>
            <a:ext cx="9144000" cy="79406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3200" b="1" dirty="0" smtClean="0">
                <a:latin typeface="Arial" pitchFamily="34" charset="0"/>
              </a:rPr>
              <a:t>Unidad 5: </a:t>
            </a:r>
            <a:r>
              <a:rPr lang="es-ES" sz="3200" b="1" dirty="0">
                <a:latin typeface="Arial" pitchFamily="34" charset="0"/>
              </a:rPr>
              <a:t>Traslación de frecuencia y modulación. </a:t>
            </a:r>
            <a:r>
              <a:rPr lang="es-ES" sz="3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Sistemas de modulación lineal: AM, </a:t>
            </a:r>
            <a:r>
              <a:rPr lang="es-ES" sz="3200" dirty="0" err="1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DSB</a:t>
            </a:r>
            <a:r>
              <a:rPr lang="es-ES" sz="3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 y </a:t>
            </a:r>
            <a:r>
              <a:rPr lang="es-ES" sz="3200" dirty="0" err="1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SSB</a:t>
            </a:r>
            <a:r>
              <a:rPr lang="es-ES" sz="3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. Análisis en tiempo y frecuencia, ventajas y desventajas relativas. Demodulación. Detector coherente. Errores e imperfecciones.</a:t>
            </a:r>
          </a:p>
          <a:p>
            <a:pPr>
              <a:defRPr/>
            </a:pPr>
            <a:r>
              <a:rPr lang="es-ES" sz="3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Modulación lineal de señales digitales. ASK, </a:t>
            </a:r>
            <a:r>
              <a:rPr lang="es-ES" sz="3200" dirty="0" err="1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PSK</a:t>
            </a:r>
            <a:r>
              <a:rPr lang="es-ES" sz="3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, N-</a:t>
            </a:r>
            <a:r>
              <a:rPr lang="es-ES" sz="3200" dirty="0" err="1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PSK</a:t>
            </a:r>
            <a:r>
              <a:rPr lang="es-ES" sz="3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, N-</a:t>
            </a:r>
            <a:r>
              <a:rPr lang="es-ES" sz="3200" dirty="0" err="1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QAM</a:t>
            </a:r>
            <a:r>
              <a:rPr lang="es-ES" sz="3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. Diagramas en bloques. Sistemas de modulación angular, FM y PM. Generación de señales moduladas en ángulo. El </a:t>
            </a:r>
            <a:r>
              <a:rPr lang="es-ES" sz="3200" dirty="0" err="1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VCO</a:t>
            </a:r>
            <a:r>
              <a:rPr lang="es-ES" sz="3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. Sistemas modulados en cuadratura. </a:t>
            </a:r>
            <a:r>
              <a:rPr lang="es-ES" sz="3200" dirty="0">
                <a:solidFill>
                  <a:srgbClr val="FF0000"/>
                </a:solidFill>
                <a:latin typeface="Arial" pitchFamily="34" charset="0"/>
              </a:rPr>
              <a:t>Modulación en ángulo de señales digitales, </a:t>
            </a:r>
            <a:r>
              <a:rPr lang="es-ES" sz="3200" dirty="0" err="1">
                <a:solidFill>
                  <a:srgbClr val="FF0000"/>
                </a:solidFill>
                <a:latin typeface="Arial" pitchFamily="34" charset="0"/>
              </a:rPr>
              <a:t>FSK</a:t>
            </a:r>
            <a:r>
              <a:rPr lang="es-ES" sz="3200" dirty="0">
                <a:solidFill>
                  <a:srgbClr val="FF0000"/>
                </a:solidFill>
                <a:latin typeface="Arial" pitchFamily="34" charset="0"/>
              </a:rPr>
              <a:t>, </a:t>
            </a:r>
            <a:r>
              <a:rPr lang="es-ES" sz="3200" dirty="0" err="1">
                <a:solidFill>
                  <a:srgbClr val="FF0000"/>
                </a:solidFill>
                <a:latin typeface="Arial" pitchFamily="34" charset="0"/>
              </a:rPr>
              <a:t>FFSK</a:t>
            </a:r>
            <a:r>
              <a:rPr lang="es-ES" sz="3200" dirty="0">
                <a:solidFill>
                  <a:srgbClr val="FF0000"/>
                </a:solidFill>
                <a:latin typeface="Arial" pitchFamily="34" charset="0"/>
              </a:rPr>
              <a:t>, </a:t>
            </a:r>
            <a:r>
              <a:rPr lang="es-ES" sz="3200" dirty="0" err="1">
                <a:solidFill>
                  <a:srgbClr val="FF0000"/>
                </a:solidFill>
                <a:latin typeface="Arial" pitchFamily="34" charset="0"/>
              </a:rPr>
              <a:t>GFSK</a:t>
            </a:r>
            <a:r>
              <a:rPr lang="es-ES" sz="3200" dirty="0">
                <a:solidFill>
                  <a:srgbClr val="FF0000"/>
                </a:solidFill>
                <a:latin typeface="Arial" pitchFamily="34" charset="0"/>
              </a:rPr>
              <a:t>, análisis espectral</a:t>
            </a:r>
            <a:r>
              <a:rPr lang="es-ES" sz="3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. Demodulación,</a:t>
            </a:r>
          </a:p>
          <a:p>
            <a:r>
              <a:rPr lang="es-ES" sz="3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detector en cuadratura y </a:t>
            </a:r>
            <a:r>
              <a:rPr lang="es-ES" sz="3200" dirty="0" err="1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PLL</a:t>
            </a:r>
            <a:r>
              <a:rPr lang="es-ES" sz="3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. Multiplexado de señales</a:t>
            </a:r>
            <a:r>
              <a:rPr lang="es-ES" sz="28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. </a:t>
            </a:r>
            <a:r>
              <a:rPr lang="es-ES" sz="2800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  	</a:t>
            </a:r>
            <a:r>
              <a:rPr lang="es-AR" sz="1600" dirty="0" smtClean="0"/>
              <a:t>(Apunte "Modulación angular" Prof. Bilbao;   Caps. 5.9 y 5.11 </a:t>
            </a:r>
            <a:r>
              <a:rPr lang="es-AR" sz="1600" dirty="0" err="1" smtClean="0"/>
              <a:t>Couch</a:t>
            </a:r>
            <a:r>
              <a:rPr lang="es-AR" sz="1600" dirty="0" smtClean="0"/>
              <a:t>-Cuevas-Romero)</a:t>
            </a:r>
          </a:p>
          <a:p>
            <a:pPr>
              <a:defRPr/>
            </a:pPr>
            <a:endParaRPr lang="es-ES" sz="2800" dirty="0">
              <a:solidFill>
                <a:schemeClr val="bg1">
                  <a:lumMod val="65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endParaRPr lang="es-ES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EAL2024. Ing. C. Formigli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D80F-CABC-4530-8CCC-9179C973DD9E}" type="slidenum">
              <a:rPr lang="es-ES" smtClean="0"/>
              <a:pPr/>
              <a:t>10</a:t>
            </a:fld>
            <a:endParaRPr lang="es-ES"/>
          </a:p>
        </p:txBody>
      </p:sp>
      <p:pic>
        <p:nvPicPr>
          <p:cNvPr id="4" name="3 Imagen" descr="clase 24, fig 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36" y="214290"/>
            <a:ext cx="9054763" cy="2786081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2632700" y="5631436"/>
            <a:ext cx="4296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dirty="0" smtClean="0"/>
              <a:t>(Apunte "Modulación angular" Prof. Bilbao) </a:t>
            </a:r>
            <a:endParaRPr lang="es-ES" dirty="0"/>
          </a:p>
        </p:txBody>
      </p:sp>
      <p:sp>
        <p:nvSpPr>
          <p:cNvPr id="6" name="5 Elipse"/>
          <p:cNvSpPr/>
          <p:nvPr/>
        </p:nvSpPr>
        <p:spPr>
          <a:xfrm>
            <a:off x="5929322" y="1643050"/>
            <a:ext cx="500066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Elipse"/>
          <p:cNvSpPr/>
          <p:nvPr/>
        </p:nvSpPr>
        <p:spPr>
          <a:xfrm>
            <a:off x="5929322" y="2071678"/>
            <a:ext cx="500066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EAL2024. Ing. C. Formigli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D80F-CABC-4530-8CCC-9179C973DD9E}" type="slidenum">
              <a:rPr lang="es-ES" smtClean="0"/>
              <a:pPr/>
              <a:t>11</a:t>
            </a:fld>
            <a:endParaRPr lang="es-ES"/>
          </a:p>
        </p:txBody>
      </p:sp>
      <p:pic>
        <p:nvPicPr>
          <p:cNvPr id="4" name="3 Imagen" descr="clase 24, fig 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82" y="1857364"/>
            <a:ext cx="9051418" cy="3175754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2632700" y="5631436"/>
            <a:ext cx="4296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dirty="0" smtClean="0"/>
              <a:t>(Apunte "Modulación angular" Prof. Bilbao)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EAL2024. Ing. C. Formigli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D80F-CABC-4530-8CCC-9179C973DD9E}" type="slidenum">
              <a:rPr lang="es-ES" smtClean="0"/>
              <a:pPr/>
              <a:t>12</a:t>
            </a:fld>
            <a:endParaRPr lang="es-ES"/>
          </a:p>
        </p:txBody>
      </p:sp>
      <p:pic>
        <p:nvPicPr>
          <p:cNvPr id="4" name="3 Imagen" descr="clase 24, fig 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79524"/>
            <a:ext cx="9144000" cy="4378476"/>
          </a:xfrm>
          <a:prstGeom prst="rect">
            <a:avLst/>
          </a:prstGeom>
        </p:spPr>
      </p:pic>
      <p:pic>
        <p:nvPicPr>
          <p:cNvPr id="5" name="4 Imagen" descr="clase 24, fig 9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7715272" cy="27069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EAL2024. Ing. C. Formigli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D80F-CABC-4530-8CCC-9179C973DD9E}" type="slidenum">
              <a:rPr lang="es-ES" smtClean="0"/>
              <a:pPr/>
              <a:t>13</a:t>
            </a:fld>
            <a:endParaRPr lang="es-ES"/>
          </a:p>
        </p:txBody>
      </p:sp>
      <p:pic>
        <p:nvPicPr>
          <p:cNvPr id="4" name="3 Imagen" descr="clase 24, fig 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071546"/>
            <a:ext cx="6830379" cy="218153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85786" y="357166"/>
            <a:ext cx="5653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u="sng" dirty="0" smtClean="0"/>
              <a:t>Lazo enclavado en fase (</a:t>
            </a:r>
            <a:r>
              <a:rPr lang="es-AR" sz="2400" u="sng" dirty="0" err="1" smtClean="0"/>
              <a:t>Phase</a:t>
            </a:r>
            <a:r>
              <a:rPr lang="es-AR" sz="2400" u="sng" dirty="0" smtClean="0"/>
              <a:t> </a:t>
            </a:r>
            <a:r>
              <a:rPr lang="es-AR" sz="2400" u="sng" dirty="0" err="1" smtClean="0"/>
              <a:t>Locked</a:t>
            </a:r>
            <a:r>
              <a:rPr lang="es-AR" sz="2400" u="sng" dirty="0" smtClean="0"/>
              <a:t> </a:t>
            </a:r>
            <a:r>
              <a:rPr lang="es-AR" sz="2400" u="sng" dirty="0" err="1" smtClean="0"/>
              <a:t>Loop</a:t>
            </a:r>
            <a:r>
              <a:rPr lang="es-AR" sz="2400" u="sng" dirty="0" smtClean="0"/>
              <a:t>)</a:t>
            </a:r>
            <a:endParaRPr lang="es-ES" sz="2400" u="sng" dirty="0"/>
          </a:p>
        </p:txBody>
      </p:sp>
      <p:pic>
        <p:nvPicPr>
          <p:cNvPr id="6" name="5 Imagen" descr="clase 24, fig 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86124"/>
            <a:ext cx="9144000" cy="2606807"/>
          </a:xfrm>
          <a:prstGeom prst="rect">
            <a:avLst/>
          </a:prstGeom>
        </p:spPr>
      </p:pic>
      <p:pic>
        <p:nvPicPr>
          <p:cNvPr id="7" name="6 Imagen" descr="clase 24, fig 1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8" y="857232"/>
            <a:ext cx="2819794" cy="819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EAL2024. Ing. C. Formigli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D80F-CABC-4530-8CCC-9179C973DD9E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D80F-CABC-4530-8CCC-9179C973DD9E}" type="slidenum">
              <a:rPr lang="es-ES" smtClean="0"/>
              <a:pPr/>
              <a:t>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EAL2024. Ing. C. Formigli</a:t>
            </a:r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357158" y="252691"/>
            <a:ext cx="34916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Multiplexado de señales</a:t>
            </a:r>
            <a:endParaRPr lang="es-ES" sz="24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71472" y="1857364"/>
            <a:ext cx="83582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2"/>
              </a:rPr>
              <a:t>https://www.geeksforgeeks.org/multiplexing-channel-sharing-in-computer-network/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000100" y="1000108"/>
            <a:ext cx="8074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/>
              <a:t>Las figuras correspondientes a las diapositivas que se presentaron en clases, pueden</a:t>
            </a:r>
          </a:p>
          <a:p>
            <a:r>
              <a:rPr lang="es-AR" dirty="0" smtClean="0"/>
              <a:t>encontrarse en la página web siguiente: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EAL2024. Ing. C. Formigli</a:t>
            </a:r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D80F-CABC-4530-8CCC-9179C973DD9E}" type="slidenum">
              <a:rPr lang="es-ES" smtClean="0"/>
              <a:pPr/>
              <a:t>16</a:t>
            </a:fld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428596" y="1214422"/>
            <a:ext cx="849463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* </a:t>
            </a:r>
            <a:r>
              <a:rPr lang="es-ES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Multiplexado </a:t>
            </a:r>
            <a:r>
              <a:rPr lang="es-ES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de señales</a:t>
            </a:r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: </a:t>
            </a:r>
          </a:p>
          <a:p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			        ...por división de frecuencias (</a:t>
            </a:r>
            <a:r>
              <a:rPr lang="es-E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FDM</a:t>
            </a:r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)</a:t>
            </a:r>
            <a:endParaRPr lang="es-E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00034" y="2214554"/>
            <a:ext cx="817307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* </a:t>
            </a:r>
            <a:r>
              <a:rPr lang="es-ES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Multiplexado </a:t>
            </a:r>
            <a:r>
              <a:rPr lang="es-ES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de señales</a:t>
            </a:r>
          </a:p>
          <a:p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				...por división de Tiempo (</a:t>
            </a:r>
            <a:r>
              <a:rPr lang="es-E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TDM</a:t>
            </a:r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)</a:t>
            </a:r>
            <a:endParaRPr lang="es-E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s-ES" sz="24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57158" y="3071810"/>
            <a:ext cx="541366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		    </a:t>
            </a:r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* </a:t>
            </a:r>
            <a:r>
              <a:rPr lang="es-ES" sz="2400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TDM</a:t>
            </a:r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: </a:t>
            </a:r>
            <a:endParaRPr lang="es-ES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</a:endParaRPr>
          </a:p>
          <a:p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			        </a:t>
            </a:r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... Sincrónica</a:t>
            </a:r>
            <a:endParaRPr lang="es-E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42910" y="3714752"/>
            <a:ext cx="70150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		</a:t>
            </a:r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 * </a:t>
            </a:r>
            <a:r>
              <a:rPr lang="es-ES" sz="2400" u="sng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TDM</a:t>
            </a:r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: </a:t>
            </a:r>
            <a:endParaRPr lang="es-ES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</a:endParaRPr>
          </a:p>
          <a:p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			        </a:t>
            </a:r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... Asincrónica</a:t>
            </a:r>
            <a:r>
              <a:rPr lang="es-A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	</a:t>
            </a:r>
            <a:r>
              <a:rPr lang="es-AR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(o estadística)</a:t>
            </a:r>
            <a:endParaRPr lang="es-E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85720" y="4500570"/>
            <a:ext cx="834395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* </a:t>
            </a:r>
            <a:r>
              <a:rPr lang="es-ES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Multiplexado </a:t>
            </a:r>
            <a:r>
              <a:rPr lang="es-ES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de señales</a:t>
            </a:r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: </a:t>
            </a:r>
          </a:p>
          <a:p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			        ...por división de Longitud de </a:t>
            </a:r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onda</a:t>
            </a:r>
          </a:p>
          <a:p>
            <a:r>
              <a:rPr lang="es-A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				(</a:t>
            </a:r>
            <a:r>
              <a:rPr lang="es-AR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Wavelength</a:t>
            </a:r>
            <a:r>
              <a:rPr lang="es-A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 </a:t>
            </a:r>
            <a:r>
              <a:rPr lang="es-AR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D</a:t>
            </a:r>
            <a:r>
              <a:rPr lang="es-AR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ivision</a:t>
            </a:r>
            <a:r>
              <a:rPr lang="es-A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 </a:t>
            </a:r>
            <a:r>
              <a:rPr lang="es-AR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Multiplexing</a:t>
            </a:r>
            <a:r>
              <a:rPr lang="es-A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.</a:t>
            </a:r>
            <a:r>
              <a:rPr lang="es-AR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 </a:t>
            </a:r>
            <a:r>
              <a:rPr lang="es-AR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WDM</a:t>
            </a:r>
            <a:r>
              <a:rPr lang="es-AR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)</a:t>
            </a:r>
            <a:endParaRPr lang="es-ES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</a:endParaRPr>
          </a:p>
          <a:p>
            <a:r>
              <a:rPr lang="es-A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				</a:t>
            </a:r>
            <a:endParaRPr lang="es-E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57158" y="252691"/>
            <a:ext cx="57583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* </a:t>
            </a:r>
            <a:r>
              <a:rPr lang="es-ES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Multiplexado </a:t>
            </a:r>
            <a:r>
              <a:rPr lang="es-ES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de </a:t>
            </a:r>
            <a:r>
              <a:rPr lang="es-ES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señales</a:t>
            </a:r>
          </a:p>
          <a:p>
            <a:r>
              <a:rPr lang="es-A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	</a:t>
            </a:r>
            <a:r>
              <a:rPr lang="es-A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			</a:t>
            </a:r>
            <a:r>
              <a:rPr lang="es-AR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(Esquema genérico</a:t>
            </a:r>
            <a:r>
              <a:rPr lang="es-AR" sz="16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)</a:t>
            </a:r>
            <a:endParaRPr lang="es-ES" sz="16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57158" y="5500702"/>
            <a:ext cx="87868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* </a:t>
            </a:r>
            <a:r>
              <a:rPr lang="es-ES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Multiplexado </a:t>
            </a:r>
            <a:r>
              <a:rPr lang="es-ES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de señales</a:t>
            </a:r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: </a:t>
            </a:r>
          </a:p>
          <a:p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	     </a:t>
            </a:r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...</a:t>
            </a:r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por división de Frecuencias </a:t>
            </a:r>
            <a:r>
              <a:rPr lang="es-E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ortogonales: </a:t>
            </a:r>
            <a:r>
              <a:rPr lang="es-AR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OFDM</a:t>
            </a:r>
            <a:endParaRPr lang="es-ES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</a:endParaRPr>
          </a:p>
          <a:p>
            <a:r>
              <a:rPr lang="es-A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				</a:t>
            </a:r>
            <a:endParaRPr lang="es-E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8D80F-CABC-4530-8CCC-9179C973DD9E}" type="slidenum">
              <a:rPr lang="es-ES" smtClean="0"/>
              <a:pPr/>
              <a:t>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FACEyT, DEEC, EAL2024. Ing. C. Formigli</a:t>
            </a:r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500034" y="1714488"/>
            <a:ext cx="83582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2"/>
              </a:rPr>
              <a:t>https://www.geeksforgeeks.org/multiplexing-channel-sharing-in-computer-network/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14288" y="0"/>
            <a:ext cx="25183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2800" u="sng" dirty="0"/>
              <a:t>Modulación </a:t>
            </a:r>
            <a:r>
              <a:rPr lang="es-AR" sz="2800" u="sng" dirty="0" err="1" smtClean="0"/>
              <a:t>FSK</a:t>
            </a:r>
            <a:endParaRPr lang="es-ES" sz="2000" u="sng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3" name="2 Imagen" descr="clase 28 fig 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071546"/>
            <a:ext cx="4500594" cy="2952771"/>
          </a:xfrm>
          <a:prstGeom prst="rect">
            <a:avLst/>
          </a:prstGeom>
        </p:spPr>
      </p:pic>
      <p:pic>
        <p:nvPicPr>
          <p:cNvPr id="4" name="3 Imagen" descr="clase 28 fig 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794" y="4786322"/>
            <a:ext cx="4753639" cy="1486108"/>
          </a:xfrm>
          <a:prstGeom prst="rect">
            <a:avLst/>
          </a:prstGeom>
        </p:spPr>
      </p:pic>
      <p:pic>
        <p:nvPicPr>
          <p:cNvPr id="5" name="4 Imagen" descr="clase 28 fig 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5984" y="6562606"/>
            <a:ext cx="4897830" cy="295394"/>
          </a:xfrm>
          <a:prstGeom prst="rect">
            <a:avLst/>
          </a:prstGeom>
        </p:spPr>
      </p:pic>
      <p:pic>
        <p:nvPicPr>
          <p:cNvPr id="6" name="5 Imagen" descr="fig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09414" y="2714620"/>
            <a:ext cx="4734586" cy="619211"/>
          </a:xfrm>
          <a:prstGeom prst="rect">
            <a:avLst/>
          </a:prstGeom>
        </p:spPr>
      </p:pic>
      <p:pic>
        <p:nvPicPr>
          <p:cNvPr id="7" name="6 Imagen" descr="fig2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9388" y="4357694"/>
            <a:ext cx="2105319" cy="333422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6429388" y="3929066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u="sng" dirty="0" smtClean="0"/>
              <a:t>Regla de Carson:</a:t>
            </a:r>
            <a:endParaRPr lang="es-E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3174" y="6564337"/>
            <a:ext cx="4019568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s-ES" altLang="en-US" dirty="0" err="1" smtClean="0">
                <a:latin typeface="Arial" charset="0"/>
              </a:rPr>
              <a:t>FACEyT</a:t>
            </a:r>
            <a:r>
              <a:rPr lang="es-ES" altLang="en-US" dirty="0" smtClean="0">
                <a:latin typeface="Arial" charset="0"/>
              </a:rPr>
              <a:t>, </a:t>
            </a:r>
            <a:r>
              <a:rPr lang="es-ES" altLang="en-US" dirty="0" err="1" smtClean="0">
                <a:latin typeface="Arial" charset="0"/>
              </a:rPr>
              <a:t>DEEC</a:t>
            </a:r>
            <a:r>
              <a:rPr lang="es-ES" altLang="en-US" dirty="0" smtClean="0">
                <a:latin typeface="Arial" charset="0"/>
              </a:rPr>
              <a:t>, EAL2024. Ing. C. </a:t>
            </a:r>
            <a:r>
              <a:rPr lang="es-ES" altLang="en-US" dirty="0" err="1" smtClean="0">
                <a:latin typeface="Arial" charset="0"/>
              </a:rPr>
              <a:t>Formigli</a:t>
            </a:r>
            <a:endParaRPr lang="es-ES" altLang="en-US" dirty="0" smtClean="0">
              <a:latin typeface="Arial" charset="0"/>
            </a:endParaRPr>
          </a:p>
        </p:txBody>
      </p:sp>
      <p:pic>
        <p:nvPicPr>
          <p:cNvPr id="4" name="3 Imagen" descr="fig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26617"/>
            <a:ext cx="9144000" cy="3604765"/>
          </a:xfrm>
          <a:prstGeom prst="rect">
            <a:avLst/>
          </a:prstGeom>
        </p:spPr>
      </p:pic>
      <p:pic>
        <p:nvPicPr>
          <p:cNvPr id="5" name="4 Imagen" descr="fig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4" y="857232"/>
            <a:ext cx="2105319" cy="333422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3357554" y="428604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u="sng" dirty="0" smtClean="0"/>
              <a:t>Regla de Carson:</a:t>
            </a:r>
            <a:endParaRPr lang="es-ES" u="sng" dirty="0"/>
          </a:p>
        </p:txBody>
      </p:sp>
      <p:sp>
        <p:nvSpPr>
          <p:cNvPr id="7" name="6 CuadroTexto"/>
          <p:cNvSpPr txBox="1"/>
          <p:nvPr/>
        </p:nvSpPr>
        <p:spPr>
          <a:xfrm>
            <a:off x="2000232" y="5786454"/>
            <a:ext cx="5788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/>
              <a:t>Si </a:t>
            </a:r>
            <a:r>
              <a:rPr lang="es-AR" dirty="0" smtClean="0">
                <a:sym typeface="Symbol"/>
              </a:rPr>
              <a:t>f es del orden de Rb: modulación </a:t>
            </a:r>
            <a:r>
              <a:rPr lang="es-AR" dirty="0" err="1" smtClean="0">
                <a:sym typeface="Symbol"/>
              </a:rPr>
              <a:t>FSK</a:t>
            </a:r>
            <a:r>
              <a:rPr lang="es-AR" dirty="0" smtClean="0">
                <a:sym typeface="Symbol"/>
              </a:rPr>
              <a:t> de banda angosta.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3174" y="6564337"/>
            <a:ext cx="4019568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s-ES" altLang="en-US" dirty="0" err="1" smtClean="0">
                <a:latin typeface="Arial" charset="0"/>
              </a:rPr>
              <a:t>FACEyT</a:t>
            </a:r>
            <a:r>
              <a:rPr lang="es-ES" altLang="en-US" dirty="0" smtClean="0">
                <a:latin typeface="Arial" charset="0"/>
              </a:rPr>
              <a:t>, </a:t>
            </a:r>
            <a:r>
              <a:rPr lang="es-ES" altLang="en-US" dirty="0" err="1" smtClean="0">
                <a:latin typeface="Arial" charset="0"/>
              </a:rPr>
              <a:t>DEEC</a:t>
            </a:r>
            <a:r>
              <a:rPr lang="es-ES" altLang="en-US" dirty="0" smtClean="0">
                <a:latin typeface="Arial" charset="0"/>
              </a:rPr>
              <a:t>, EAL2024. Ing. C. </a:t>
            </a:r>
            <a:r>
              <a:rPr lang="es-ES" altLang="en-US" dirty="0" err="1" smtClean="0">
                <a:latin typeface="Arial" charset="0"/>
              </a:rPr>
              <a:t>Formigli</a:t>
            </a:r>
            <a:endParaRPr lang="es-ES" altLang="en-US" dirty="0" smtClean="0">
              <a:latin typeface="Arial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643042" y="500042"/>
            <a:ext cx="5788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/>
              <a:t>Si </a:t>
            </a:r>
            <a:r>
              <a:rPr lang="es-AR" dirty="0" smtClean="0">
                <a:sym typeface="Symbol"/>
              </a:rPr>
              <a:t>f es del orden de Rb: modulación </a:t>
            </a:r>
            <a:r>
              <a:rPr lang="es-AR" dirty="0" err="1" smtClean="0">
                <a:sym typeface="Symbol"/>
              </a:rPr>
              <a:t>FSK</a:t>
            </a:r>
            <a:r>
              <a:rPr lang="es-AR" dirty="0" smtClean="0">
                <a:sym typeface="Symbol"/>
              </a:rPr>
              <a:t> de banda angosta.</a:t>
            </a:r>
            <a:endParaRPr lang="es-ES" dirty="0"/>
          </a:p>
        </p:txBody>
      </p:sp>
      <p:pic>
        <p:nvPicPr>
          <p:cNvPr id="4" name="3 Imagen" descr="fig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1437996"/>
            <a:ext cx="8932626" cy="4277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3174" y="6564337"/>
            <a:ext cx="4019568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s-ES" altLang="en-US" dirty="0" err="1" smtClean="0">
                <a:latin typeface="Arial" charset="0"/>
              </a:rPr>
              <a:t>FACEyT</a:t>
            </a:r>
            <a:r>
              <a:rPr lang="es-ES" altLang="en-US" dirty="0" smtClean="0">
                <a:latin typeface="Arial" charset="0"/>
              </a:rPr>
              <a:t>, </a:t>
            </a:r>
            <a:r>
              <a:rPr lang="es-ES" altLang="en-US" dirty="0" err="1" smtClean="0">
                <a:latin typeface="Arial" charset="0"/>
              </a:rPr>
              <a:t>DEEC</a:t>
            </a:r>
            <a:r>
              <a:rPr lang="es-ES" altLang="en-US" dirty="0" smtClean="0">
                <a:latin typeface="Arial" charset="0"/>
              </a:rPr>
              <a:t>, EAL2024. Ing. C. </a:t>
            </a:r>
            <a:r>
              <a:rPr lang="es-ES" altLang="en-US" dirty="0" err="1" smtClean="0">
                <a:latin typeface="Arial" charset="0"/>
              </a:rPr>
              <a:t>Formigli</a:t>
            </a:r>
            <a:endParaRPr lang="es-ES" altLang="en-US" dirty="0" smtClean="0">
              <a:latin typeface="Arial" charset="0"/>
            </a:endParaRPr>
          </a:p>
        </p:txBody>
      </p:sp>
      <p:pic>
        <p:nvPicPr>
          <p:cNvPr id="3" name="2 Imagen" descr="fig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784464"/>
            <a:ext cx="7372887" cy="3859246"/>
          </a:xfrm>
          <a:prstGeom prst="rect">
            <a:avLst/>
          </a:prstGeom>
        </p:spPr>
      </p:pic>
      <p:pic>
        <p:nvPicPr>
          <p:cNvPr id="4" name="3 Imagen" descr="fig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214290"/>
            <a:ext cx="6944695" cy="25388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3174" y="6564337"/>
            <a:ext cx="4019568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s-ES" altLang="en-US" dirty="0" err="1" smtClean="0">
                <a:latin typeface="Arial" charset="0"/>
              </a:rPr>
              <a:t>FACEyT</a:t>
            </a:r>
            <a:r>
              <a:rPr lang="es-ES" altLang="en-US" dirty="0" smtClean="0">
                <a:latin typeface="Arial" charset="0"/>
              </a:rPr>
              <a:t>, </a:t>
            </a:r>
            <a:r>
              <a:rPr lang="es-ES" altLang="en-US" dirty="0" err="1" smtClean="0">
                <a:latin typeface="Arial" charset="0"/>
              </a:rPr>
              <a:t>DEEC</a:t>
            </a:r>
            <a:r>
              <a:rPr lang="es-ES" altLang="en-US" dirty="0" smtClean="0">
                <a:latin typeface="Arial" charset="0"/>
              </a:rPr>
              <a:t>, EAL2024. Ing. C. </a:t>
            </a:r>
            <a:r>
              <a:rPr lang="es-ES" altLang="en-US" dirty="0" err="1" smtClean="0">
                <a:latin typeface="Arial" charset="0"/>
              </a:rPr>
              <a:t>Formigli</a:t>
            </a:r>
            <a:endParaRPr lang="es-ES" altLang="en-US" dirty="0" smtClean="0">
              <a:latin typeface="Arial" charset="0"/>
            </a:endParaRPr>
          </a:p>
        </p:txBody>
      </p:sp>
      <p:pic>
        <p:nvPicPr>
          <p:cNvPr id="3" name="2 Imagen" descr="fig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" y="642918"/>
            <a:ext cx="9153575" cy="4357718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571868" y="5786454"/>
            <a:ext cx="186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/>
              <a:t>¡Telefonía celular!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462E8B1-B988-41C6-9B76-57C15B8D0EAC}" type="slidenum">
              <a:rPr lang="es-ES" altLang="en-US" smtClean="0">
                <a:latin typeface="Arial" charset="0"/>
              </a:rPr>
              <a:pPr/>
              <a:t>7</a:t>
            </a:fld>
            <a:endParaRPr lang="es-ES" altLang="en-US" smtClean="0">
              <a:latin typeface="Arial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0"/>
            <a:ext cx="9144000" cy="79406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3200" b="1" dirty="0" smtClean="0">
                <a:latin typeface="Arial" pitchFamily="34" charset="0"/>
              </a:rPr>
              <a:t>Unidad 5: </a:t>
            </a:r>
            <a:r>
              <a:rPr lang="es-ES" sz="3200" b="1" dirty="0">
                <a:latin typeface="Arial" pitchFamily="34" charset="0"/>
              </a:rPr>
              <a:t>Traslación de frecuencia y modulación. </a:t>
            </a:r>
            <a:r>
              <a:rPr lang="es-ES" sz="3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Sistemas de modulación lineal: AM, </a:t>
            </a:r>
            <a:r>
              <a:rPr lang="es-ES" sz="3200" dirty="0" err="1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DSB</a:t>
            </a:r>
            <a:r>
              <a:rPr lang="es-ES" sz="3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 y </a:t>
            </a:r>
            <a:r>
              <a:rPr lang="es-ES" sz="3200" dirty="0" err="1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SSB</a:t>
            </a:r>
            <a:r>
              <a:rPr lang="es-ES" sz="3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. Análisis en tiempo y frecuencia, ventajas y desventajas relativas. Demodulación. Detector coherente. Errores e imperfecciones.</a:t>
            </a:r>
          </a:p>
          <a:p>
            <a:pPr>
              <a:defRPr/>
            </a:pPr>
            <a:r>
              <a:rPr lang="es-ES" sz="3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Modulación lineal de señales digitales. ASK, </a:t>
            </a:r>
            <a:r>
              <a:rPr lang="es-ES" sz="3200" dirty="0" err="1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PSK</a:t>
            </a:r>
            <a:r>
              <a:rPr lang="es-ES" sz="3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, N-</a:t>
            </a:r>
            <a:r>
              <a:rPr lang="es-ES" sz="3200" dirty="0" err="1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PSK</a:t>
            </a:r>
            <a:r>
              <a:rPr lang="es-ES" sz="3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, N-</a:t>
            </a:r>
            <a:r>
              <a:rPr lang="es-ES" sz="3200" dirty="0" err="1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QAM</a:t>
            </a:r>
            <a:r>
              <a:rPr lang="es-ES" sz="3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. Diagramas en bloques. Sistemas de modulación angular, FM y PM. Generación de señales moduladas en ángulo. El </a:t>
            </a:r>
            <a:r>
              <a:rPr lang="es-ES" sz="3200" dirty="0" err="1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VCO</a:t>
            </a:r>
            <a:r>
              <a:rPr lang="es-ES" sz="3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. Sistemas modulados en cuadratura. Modulación en ángulo de señales digitales, </a:t>
            </a:r>
            <a:r>
              <a:rPr lang="es-ES" sz="3200" dirty="0" err="1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FSK</a:t>
            </a:r>
            <a:r>
              <a:rPr lang="es-ES" sz="3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, </a:t>
            </a:r>
            <a:r>
              <a:rPr lang="es-ES" sz="3200" dirty="0" err="1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FFSK</a:t>
            </a:r>
            <a:r>
              <a:rPr lang="es-ES" sz="3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, </a:t>
            </a:r>
            <a:r>
              <a:rPr lang="es-ES" sz="3200" dirty="0" err="1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GFSK</a:t>
            </a:r>
            <a:r>
              <a:rPr lang="es-ES" sz="3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, análisis espectral. </a:t>
            </a:r>
            <a:r>
              <a:rPr lang="es-ES" sz="3200" dirty="0">
                <a:solidFill>
                  <a:srgbClr val="FF0000"/>
                </a:solidFill>
                <a:latin typeface="Arial" pitchFamily="34" charset="0"/>
              </a:rPr>
              <a:t>Demodulación,</a:t>
            </a:r>
          </a:p>
          <a:p>
            <a:r>
              <a:rPr lang="es-ES" sz="3200" dirty="0">
                <a:solidFill>
                  <a:srgbClr val="FF0000"/>
                </a:solidFill>
                <a:latin typeface="Arial" pitchFamily="34" charset="0"/>
              </a:rPr>
              <a:t>detector en cuadratura y </a:t>
            </a:r>
            <a:r>
              <a:rPr lang="es-ES" sz="3200" dirty="0" err="1">
                <a:solidFill>
                  <a:srgbClr val="FF0000"/>
                </a:solidFill>
                <a:latin typeface="Arial" pitchFamily="34" charset="0"/>
              </a:rPr>
              <a:t>PLL</a:t>
            </a:r>
            <a:r>
              <a:rPr lang="es-ES" sz="3200" dirty="0">
                <a:solidFill>
                  <a:srgbClr val="FF0000"/>
                </a:solidFill>
                <a:latin typeface="Arial" pitchFamily="34" charset="0"/>
              </a:rPr>
              <a:t>. Multiplexado de señales</a:t>
            </a:r>
            <a:r>
              <a:rPr lang="es-ES" sz="2800" dirty="0">
                <a:solidFill>
                  <a:srgbClr val="FF0000"/>
                </a:solidFill>
                <a:latin typeface="Arial" pitchFamily="34" charset="0"/>
              </a:rPr>
              <a:t>.</a:t>
            </a:r>
            <a:r>
              <a:rPr lang="es-ES" sz="28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 </a:t>
            </a:r>
            <a:r>
              <a:rPr lang="es-ES" sz="2800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</a:rPr>
              <a:t>                      	</a:t>
            </a:r>
            <a:r>
              <a:rPr lang="es-AR" sz="1600" dirty="0" smtClean="0"/>
              <a:t>(Caps. 5.9 y 5.11 </a:t>
            </a:r>
            <a:r>
              <a:rPr lang="es-AR" sz="1600" dirty="0" err="1" smtClean="0"/>
              <a:t>Couch</a:t>
            </a:r>
            <a:r>
              <a:rPr lang="es-AR" sz="1600" dirty="0" smtClean="0"/>
              <a:t>-Cuevas-Romero)</a:t>
            </a:r>
          </a:p>
          <a:p>
            <a:pPr>
              <a:defRPr/>
            </a:pPr>
            <a:endParaRPr lang="es-ES" sz="2800" dirty="0">
              <a:solidFill>
                <a:schemeClr val="bg1">
                  <a:lumMod val="65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endParaRPr lang="es-ES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14288" y="0"/>
            <a:ext cx="25183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2800" u="sng" dirty="0"/>
              <a:t>Modulación </a:t>
            </a:r>
            <a:r>
              <a:rPr lang="es-AR" sz="2800" u="sng" dirty="0" err="1" smtClean="0"/>
              <a:t>FSK</a:t>
            </a:r>
            <a:endParaRPr lang="es-ES" sz="2000" u="sng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3" name="2 Imagen" descr="clase 28 fig 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071546"/>
            <a:ext cx="4500594" cy="2952771"/>
          </a:xfrm>
          <a:prstGeom prst="rect">
            <a:avLst/>
          </a:prstGeom>
        </p:spPr>
      </p:pic>
      <p:pic>
        <p:nvPicPr>
          <p:cNvPr id="4" name="3 Imagen" descr="clase 28 fig 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794" y="4786322"/>
            <a:ext cx="4753639" cy="1486108"/>
          </a:xfrm>
          <a:prstGeom prst="rect">
            <a:avLst/>
          </a:prstGeom>
        </p:spPr>
      </p:pic>
      <p:pic>
        <p:nvPicPr>
          <p:cNvPr id="5" name="4 Imagen" descr="clase 28 fig 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5984" y="6562606"/>
            <a:ext cx="4897830" cy="295394"/>
          </a:xfrm>
          <a:prstGeom prst="rect">
            <a:avLst/>
          </a:prstGeom>
        </p:spPr>
      </p:pic>
      <p:pic>
        <p:nvPicPr>
          <p:cNvPr id="6" name="5 Imagen" descr="fig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09414" y="2714620"/>
            <a:ext cx="4734586" cy="619211"/>
          </a:xfrm>
          <a:prstGeom prst="rect">
            <a:avLst/>
          </a:prstGeom>
        </p:spPr>
      </p:pic>
      <p:pic>
        <p:nvPicPr>
          <p:cNvPr id="7" name="6 Imagen" descr="fig2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9388" y="4357694"/>
            <a:ext cx="2105319" cy="333422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6429388" y="3929066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u="sng" dirty="0" smtClean="0"/>
              <a:t>Regla de Carson:</a:t>
            </a:r>
            <a:endParaRPr lang="es-E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14288" y="0"/>
            <a:ext cx="25183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2800" u="sng" dirty="0"/>
              <a:t>Modulación </a:t>
            </a:r>
            <a:r>
              <a:rPr lang="es-AR" sz="2800" u="sng" dirty="0" err="1" smtClean="0"/>
              <a:t>FSK</a:t>
            </a:r>
            <a:endParaRPr lang="es-ES" sz="2000" u="sng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5" name="4 Imagen" descr="clase 28 fig 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1928802"/>
            <a:ext cx="4839395" cy="4034371"/>
          </a:xfrm>
          <a:prstGeom prst="rect">
            <a:avLst/>
          </a:prstGeom>
        </p:spPr>
      </p:pic>
      <p:pic>
        <p:nvPicPr>
          <p:cNvPr id="6" name="5 Imagen" descr="clase 28 fig 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4810" y="214290"/>
            <a:ext cx="3029373" cy="1362265"/>
          </a:xfrm>
          <a:prstGeom prst="rect">
            <a:avLst/>
          </a:prstGeom>
        </p:spPr>
      </p:pic>
      <p:pic>
        <p:nvPicPr>
          <p:cNvPr id="8" name="7 Imagen" descr="clase 28 fig 6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3174" y="6286520"/>
            <a:ext cx="2819794" cy="2572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1765</TotalTime>
  <Words>497</Words>
  <Application>Microsoft Office PowerPoint</Application>
  <PresentationFormat>Presentación en pantalla (4:3)</PresentationFormat>
  <Paragraphs>62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Manolo</dc:creator>
  <cp:lastModifiedBy>Manolo</cp:lastModifiedBy>
  <cp:revision>32</cp:revision>
  <dcterms:created xsi:type="dcterms:W3CDTF">2023-06-12T21:32:51Z</dcterms:created>
  <dcterms:modified xsi:type="dcterms:W3CDTF">2024-06-20T14:15:32Z</dcterms:modified>
</cp:coreProperties>
</file>