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308" r:id="rId3"/>
    <p:sldId id="294" r:id="rId4"/>
    <p:sldId id="304" r:id="rId5"/>
    <p:sldId id="309" r:id="rId6"/>
    <p:sldId id="292" r:id="rId7"/>
    <p:sldId id="293" r:id="rId8"/>
    <p:sldId id="291" r:id="rId9"/>
    <p:sldId id="279" r:id="rId10"/>
    <p:sldId id="296" r:id="rId11"/>
    <p:sldId id="297" r:id="rId12"/>
    <p:sldId id="299" r:id="rId13"/>
    <p:sldId id="300" r:id="rId14"/>
    <p:sldId id="301" r:id="rId15"/>
    <p:sldId id="302" r:id="rId16"/>
    <p:sldId id="298" r:id="rId17"/>
    <p:sldId id="306" r:id="rId18"/>
    <p:sldId id="303" r:id="rId19"/>
    <p:sldId id="305" r:id="rId20"/>
    <p:sldId id="307" r:id="rId21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1" autoAdjust="0"/>
    <p:restoredTop sz="94716" autoAdjust="0"/>
  </p:normalViewPr>
  <p:slideViewPr>
    <p:cSldViewPr>
      <p:cViewPr>
        <p:scale>
          <a:sx n="60" d="100"/>
          <a:sy n="60" d="100"/>
        </p:scale>
        <p:origin x="-163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4726F1E-51E7-4546-8C25-9DA9A60C15A4}" type="datetimeFigureOut">
              <a:rPr lang="es-ES" smtClean="0"/>
              <a:pPr/>
              <a:t>14/05/2024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2C176CA-AF12-4550-B1BC-AFF1E13640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176CA-AF12-4550-B1BC-AFF1E1364018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D1A91-249F-4D12-8A68-F25F2B7CD1DD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BD50-8D9F-4041-851C-A55881C63982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C4C0-2CF2-43F2-9610-B32EA068FAED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2E79-4757-4B69-B332-70029E88BEA7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FC6E-3B6E-4400-BE45-8BF6210C5444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9369-8048-417A-82D5-286C62F53F8E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E40-10CD-44BB-968E-24FC05849257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3C04-937E-441D-B6F0-D92A16FB1C8B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8AC7-2DBB-4F30-8CC5-8177719B1941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2EAD-8933-4CC0-B888-9644FF28BC7B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997-7588-41AF-9525-24051894C833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98CC-5BD8-4073-833B-A154BB86C62B}" type="datetime1">
              <a:rPr lang="es-ES" smtClean="0"/>
              <a:pPr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FE596-6CDF-47E6-8807-E1952158D2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 smtClean="0"/>
              <a:t>Unidad 3</a:t>
            </a:r>
            <a:endParaRPr lang="es-ES" sz="2800" dirty="0" smtClean="0"/>
          </a:p>
          <a:p>
            <a:r>
              <a:rPr lang="es-ES" sz="2800" b="1" dirty="0" smtClean="0"/>
              <a:t>Transmisión de señales a través de </a:t>
            </a:r>
            <a:r>
              <a:rPr lang="es-ES" sz="2800" b="1" dirty="0" err="1" smtClean="0"/>
              <a:t>cuadripolos</a:t>
            </a:r>
            <a:r>
              <a:rPr lang="es-ES" sz="2800" dirty="0" smtClean="0"/>
              <a:t> lineales invariantes en el tiempo. 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Análisis en dominio de tiempo.</a:t>
            </a:r>
          </a:p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Convolución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Convolución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 discreta. Análisis en frecuencia. Función de transferencia, amplitud y fase. Ancho de banda equivalente. Distorsión de amplitud y fase. Condiciones necesarias para transmisión sin distorsión.</a:t>
            </a:r>
          </a:p>
          <a:p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Retardos de fase y grupo. Efecto de alinealidades leves. Modelado de la distorsión no lineal. Análisis en tiempo y frecuencia. Puntos de intercepción de segundo y tercer orden. </a:t>
            </a:r>
            <a:r>
              <a:rPr lang="es-ES" sz="2800" dirty="0" smtClean="0">
                <a:solidFill>
                  <a:srgbClr val="FF0000"/>
                </a:solidFill>
              </a:rPr>
              <a:t>Ruido térmico. Modelo de resistencia ruidosa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Caracterización del ruido térmico en sistemas lineales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. Número de ruido y Temperatura equivalente de ruido.</a:t>
            </a:r>
          </a:p>
          <a:p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Cascada de </a:t>
            </a:r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cuadripolos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. Relación señal/ruido. Rango dinámico.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71480"/>
            <a:ext cx="5128551" cy="3038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0" y="0"/>
            <a:ext cx="5231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/>
              <a:t>Modelo de resistencia Ruidosa</a:t>
            </a:r>
          </a:p>
        </p:txBody>
      </p:sp>
      <p:pic>
        <p:nvPicPr>
          <p:cNvPr id="9" name="8 Imagen" descr="clase 17 fig 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5000636"/>
            <a:ext cx="4857784" cy="1398235"/>
          </a:xfrm>
          <a:prstGeom prst="rect">
            <a:avLst/>
          </a:prstGeom>
        </p:spPr>
      </p:pic>
      <p:pic>
        <p:nvPicPr>
          <p:cNvPr id="11" name="10 Imagen" descr="clase 19 fig 1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3605038"/>
            <a:ext cx="6906589" cy="1324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358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i="1" u="sng" dirty="0" smtClean="0"/>
              <a:t>Caracterización del ruido térmico </a:t>
            </a:r>
            <a:r>
              <a:rPr lang="es-ES" sz="3200" b="1" i="1" u="sng" dirty="0" smtClean="0"/>
              <a:t>en sistemas lineales</a:t>
            </a:r>
            <a:endParaRPr lang="es-ES" sz="3200" b="1" i="1" u="sng" dirty="0"/>
          </a:p>
        </p:txBody>
      </p:sp>
      <p:pic>
        <p:nvPicPr>
          <p:cNvPr id="7" name="6 Imagen" descr="clase 17 fig 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142984"/>
            <a:ext cx="4787306" cy="228601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357290" y="1285860"/>
            <a:ext cx="45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Ni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15008" y="1500174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No</a:t>
            </a:r>
            <a:endParaRPr lang="es-ES" sz="2400" dirty="0">
              <a:solidFill>
                <a:srgbClr val="FF0000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1857356" y="1714488"/>
            <a:ext cx="185738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5500694" y="1928802"/>
            <a:ext cx="1000132" cy="1588"/>
          </a:xfrm>
          <a:prstGeom prst="straightConnector1">
            <a:avLst/>
          </a:prstGeom>
          <a:ln w="2222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214282" y="3373939"/>
            <a:ext cx="44725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400" i="1" dirty="0" smtClean="0">
                <a:solidFill>
                  <a:srgbClr val="0070C0"/>
                </a:solidFill>
              </a:rPr>
              <a:t>1. Factor de ruido: </a:t>
            </a:r>
            <a:endParaRPr lang="es-ES" sz="4400" i="1" dirty="0">
              <a:solidFill>
                <a:srgbClr val="0070C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2" name="21 Imagen" descr="clase 17 fig 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4214818"/>
            <a:ext cx="5382377" cy="733527"/>
          </a:xfrm>
          <a:prstGeom prst="rect">
            <a:avLst/>
          </a:prstGeom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9" name="28 CuadroTexto"/>
          <p:cNvSpPr txBox="1"/>
          <p:nvPr/>
        </p:nvSpPr>
        <p:spPr>
          <a:xfrm>
            <a:off x="7286644" y="1711099"/>
            <a:ext cx="1439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(Impedancias</a:t>
            </a:r>
          </a:p>
          <a:p>
            <a:r>
              <a:rPr lang="es-AR" dirty="0" smtClean="0"/>
              <a:t>apareadas)</a:t>
            </a:r>
            <a:endParaRPr lang="es-ES" dirty="0"/>
          </a:p>
        </p:txBody>
      </p:sp>
      <p:pic>
        <p:nvPicPr>
          <p:cNvPr id="18" name="17 Imagen" descr="clase 17 fig 8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761" y="5100206"/>
            <a:ext cx="8737957" cy="1114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358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i="1" u="sng" dirty="0" smtClean="0"/>
              <a:t>Caracterización del ruido térmico en sistemas lineales</a:t>
            </a:r>
            <a:endParaRPr lang="es-ES" sz="3200" i="1" u="sng" dirty="0"/>
          </a:p>
        </p:txBody>
      </p:sp>
      <p:pic>
        <p:nvPicPr>
          <p:cNvPr id="7" name="6 Imagen" descr="clase 17 fig 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142984"/>
            <a:ext cx="4787306" cy="228601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357290" y="1285860"/>
            <a:ext cx="45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Ni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15008" y="1500174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No</a:t>
            </a:r>
            <a:endParaRPr lang="es-ES" sz="2400" dirty="0">
              <a:solidFill>
                <a:srgbClr val="FF0000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1857356" y="1714488"/>
            <a:ext cx="185738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5500694" y="1928802"/>
            <a:ext cx="1000132" cy="1588"/>
          </a:xfrm>
          <a:prstGeom prst="straightConnector1">
            <a:avLst/>
          </a:prstGeom>
          <a:ln w="2222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4786314" y="4443428"/>
            <a:ext cx="2563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i="1" dirty="0" smtClean="0"/>
              <a:t>Figura de ruido: </a:t>
            </a:r>
            <a:endParaRPr lang="es-ES" sz="2800" i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500694" y="5014932"/>
            <a:ext cx="3076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000" i="1" dirty="0" smtClean="0"/>
              <a:t>F=10.log (</a:t>
            </a:r>
            <a:r>
              <a:rPr lang="es-AR" sz="4000" i="1" dirty="0" err="1" smtClean="0"/>
              <a:t>NF</a:t>
            </a:r>
            <a:r>
              <a:rPr lang="es-AR" sz="4000" i="1" dirty="0" smtClean="0"/>
              <a:t>) </a:t>
            </a:r>
            <a:endParaRPr lang="es-ES" sz="4000" i="1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872056"/>
            <a:ext cx="2428875" cy="1200150"/>
          </a:xfrm>
          <a:prstGeom prst="rect">
            <a:avLst/>
          </a:prstGeom>
          <a:noFill/>
        </p:spPr>
      </p:pic>
      <p:sp>
        <p:nvSpPr>
          <p:cNvPr id="20" name="19 CuadroTexto"/>
          <p:cNvSpPr txBox="1"/>
          <p:nvPr/>
        </p:nvSpPr>
        <p:spPr>
          <a:xfrm>
            <a:off x="285720" y="3571876"/>
            <a:ext cx="44725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400" i="1" dirty="0" smtClean="0">
                <a:solidFill>
                  <a:srgbClr val="0070C0"/>
                </a:solidFill>
              </a:rPr>
              <a:t>1. Factor de ruido: </a:t>
            </a:r>
            <a:endParaRPr lang="es-ES" sz="4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358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i="1" u="sng" dirty="0" smtClean="0"/>
              <a:t>Caracterización del ruido térmico en sistemas lineales</a:t>
            </a:r>
            <a:endParaRPr lang="es-ES" sz="3200" i="1" u="sng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0" y="3071810"/>
            <a:ext cx="8643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i="1" dirty="0" smtClean="0">
                <a:solidFill>
                  <a:srgbClr val="0070C0"/>
                </a:solidFill>
              </a:rPr>
              <a:t>2. </a:t>
            </a:r>
            <a:r>
              <a:rPr lang="es-AR" sz="3600" b="1" i="1" dirty="0" smtClean="0">
                <a:solidFill>
                  <a:srgbClr val="0070C0"/>
                </a:solidFill>
              </a:rPr>
              <a:t>Temperaturas</a:t>
            </a:r>
            <a:r>
              <a:rPr lang="es-AR" sz="3600" i="1" dirty="0" smtClean="0">
                <a:solidFill>
                  <a:srgbClr val="0070C0"/>
                </a:solidFill>
              </a:rPr>
              <a:t>  de ruido  </a:t>
            </a:r>
            <a:r>
              <a:rPr lang="es-AR" sz="3600" b="1" i="1" dirty="0" smtClean="0">
                <a:solidFill>
                  <a:srgbClr val="0070C0"/>
                </a:solidFill>
              </a:rPr>
              <a:t>equivalentes</a:t>
            </a:r>
            <a:r>
              <a:rPr lang="es-AR" sz="3600" i="1" dirty="0" smtClean="0">
                <a:solidFill>
                  <a:srgbClr val="0070C0"/>
                </a:solidFill>
              </a:rPr>
              <a:t>: </a:t>
            </a:r>
            <a:endParaRPr lang="es-ES" sz="3600" i="1" dirty="0">
              <a:solidFill>
                <a:srgbClr val="0070C0"/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1071546"/>
            <a:ext cx="2428875" cy="1200150"/>
          </a:xfrm>
          <a:prstGeom prst="rect">
            <a:avLst/>
          </a:prstGeom>
          <a:noFill/>
        </p:spPr>
      </p:pic>
      <p:grpSp>
        <p:nvGrpSpPr>
          <p:cNvPr id="25" name="24 Grupo"/>
          <p:cNvGrpSpPr/>
          <p:nvPr/>
        </p:nvGrpSpPr>
        <p:grpSpPr>
          <a:xfrm>
            <a:off x="357158" y="714356"/>
            <a:ext cx="5430248" cy="2286016"/>
            <a:chOff x="3143240" y="4214818"/>
            <a:chExt cx="5430248" cy="2286016"/>
          </a:xfrm>
        </p:grpSpPr>
        <p:pic>
          <p:nvPicPr>
            <p:cNvPr id="20" name="19 Imagen" descr="clase 17 fig 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6182" y="4214818"/>
              <a:ext cx="4787306" cy="2286016"/>
            </a:xfrm>
            <a:prstGeom prst="rect">
              <a:avLst/>
            </a:prstGeom>
          </p:spPr>
        </p:pic>
        <p:sp>
          <p:nvSpPr>
            <p:cNvPr id="21" name="20 CuadroTexto"/>
            <p:cNvSpPr txBox="1"/>
            <p:nvPr/>
          </p:nvSpPr>
          <p:spPr>
            <a:xfrm>
              <a:off x="3143240" y="4357694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dirty="0" smtClean="0">
                  <a:solidFill>
                    <a:srgbClr val="FF0000"/>
                  </a:solidFill>
                </a:rPr>
                <a:t>Ni</a:t>
              </a:r>
              <a:endParaRPr lang="es-ES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7500958" y="4572008"/>
              <a:ext cx="5453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dirty="0" smtClean="0"/>
                <a:t>No</a:t>
              </a:r>
              <a:endParaRPr lang="es-ES" sz="2400" dirty="0"/>
            </a:p>
          </p:txBody>
        </p:sp>
        <p:cxnSp>
          <p:nvCxnSpPr>
            <p:cNvPr id="23" name="22 Conector recto de flecha"/>
            <p:cNvCxnSpPr/>
            <p:nvPr/>
          </p:nvCxnSpPr>
          <p:spPr>
            <a:xfrm>
              <a:off x="3643306" y="4786322"/>
              <a:ext cx="1857388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/>
            <p:nvPr/>
          </p:nvCxnSpPr>
          <p:spPr>
            <a:xfrm>
              <a:off x="7286644" y="5000636"/>
              <a:ext cx="1000132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CuadroTexto"/>
          <p:cNvSpPr txBox="1"/>
          <p:nvPr/>
        </p:nvSpPr>
        <p:spPr>
          <a:xfrm>
            <a:off x="4643438" y="3802567"/>
            <a:ext cx="44689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400" dirty="0" smtClean="0"/>
              <a:t>Ni=</a:t>
            </a:r>
            <a:r>
              <a:rPr lang="es-AR" sz="4400" dirty="0" err="1" smtClean="0">
                <a:solidFill>
                  <a:srgbClr val="FF0000"/>
                </a:solidFill>
              </a:rPr>
              <a:t>Ti</a:t>
            </a:r>
            <a:r>
              <a:rPr lang="es-AR" sz="4400" dirty="0" err="1" smtClean="0"/>
              <a:t>.k.B</a:t>
            </a:r>
            <a:r>
              <a:rPr lang="es-AR" sz="4400" dirty="0" smtClean="0"/>
              <a:t> </a:t>
            </a:r>
            <a:r>
              <a:rPr lang="es-AR" sz="1600" dirty="0" err="1" smtClean="0"/>
              <a:t>Temp</a:t>
            </a:r>
            <a:r>
              <a:rPr lang="es-AR" sz="1600" dirty="0" smtClean="0"/>
              <a:t> de ruido de la señal</a:t>
            </a:r>
            <a:endParaRPr lang="es-ES" sz="16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714348" y="4516947"/>
            <a:ext cx="6772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400" dirty="0" err="1" smtClean="0"/>
              <a:t>Neq</a:t>
            </a:r>
            <a:r>
              <a:rPr lang="es-AR" sz="4400" dirty="0" smtClean="0"/>
              <a:t>=</a:t>
            </a:r>
            <a:r>
              <a:rPr lang="es-AR" sz="4400" dirty="0" err="1" smtClean="0">
                <a:solidFill>
                  <a:srgbClr val="FF0000"/>
                </a:solidFill>
              </a:rPr>
              <a:t>Teq</a:t>
            </a:r>
            <a:r>
              <a:rPr lang="es-AR" sz="4400" dirty="0" err="1" smtClean="0"/>
              <a:t>.k.B</a:t>
            </a:r>
            <a:r>
              <a:rPr lang="es-AR" sz="4400" dirty="0" smtClean="0"/>
              <a:t> </a:t>
            </a:r>
            <a:r>
              <a:rPr lang="es-AR" sz="2000" dirty="0" err="1" smtClean="0"/>
              <a:t>Temp</a:t>
            </a:r>
            <a:r>
              <a:rPr lang="es-AR" sz="2000" dirty="0" smtClean="0"/>
              <a:t>. equivalente del dispositivo  </a:t>
            </a:r>
            <a:endParaRPr lang="es-ES" sz="2000" dirty="0"/>
          </a:p>
        </p:txBody>
      </p:sp>
      <p:sp>
        <p:nvSpPr>
          <p:cNvPr id="28" name="27 Rectángulo"/>
          <p:cNvSpPr/>
          <p:nvPr/>
        </p:nvSpPr>
        <p:spPr>
          <a:xfrm>
            <a:off x="2071670" y="5500702"/>
            <a:ext cx="42218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400" dirty="0" smtClean="0"/>
              <a:t>No=(</a:t>
            </a:r>
            <a:r>
              <a:rPr lang="es-AR" sz="4400" dirty="0" err="1" smtClean="0">
                <a:solidFill>
                  <a:srgbClr val="FF0000"/>
                </a:solidFill>
              </a:rPr>
              <a:t>Ti+Teq</a:t>
            </a:r>
            <a:r>
              <a:rPr lang="es-AR" sz="4400" dirty="0" smtClean="0"/>
              <a:t>)</a:t>
            </a:r>
            <a:r>
              <a:rPr lang="es-AR" sz="4400" dirty="0" smtClean="0">
                <a:solidFill>
                  <a:srgbClr val="FF0000"/>
                </a:solidFill>
              </a:rPr>
              <a:t>.</a:t>
            </a:r>
            <a:r>
              <a:rPr lang="es-AR" sz="4400" dirty="0" err="1" smtClean="0">
                <a:solidFill>
                  <a:srgbClr val="FF0000"/>
                </a:solidFill>
              </a:rPr>
              <a:t>g.</a:t>
            </a:r>
            <a:r>
              <a:rPr lang="es-AR" sz="4400" dirty="0" err="1" smtClean="0"/>
              <a:t>k.B</a:t>
            </a:r>
            <a:endParaRPr lang="es-ES" sz="44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428596" y="1357298"/>
            <a:ext cx="405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Ti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643174" y="185736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err="1" smtClean="0">
                <a:solidFill>
                  <a:srgbClr val="FF0000"/>
                </a:solidFill>
              </a:rPr>
              <a:t>Teq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27" grpId="0"/>
      <p:bldP spid="28" grpId="0"/>
      <p:bldP spid="29" grpId="0"/>
      <p:bldP spid="32" grpId="0"/>
      <p:bldP spid="3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358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i="1" u="sng" dirty="0" smtClean="0"/>
              <a:t>Caracterización del ruido térmico en sistemas lineales</a:t>
            </a:r>
            <a:endParaRPr lang="es-ES" sz="3200" i="1" u="sng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1071546"/>
            <a:ext cx="2428875" cy="1200150"/>
          </a:xfrm>
          <a:prstGeom prst="rect">
            <a:avLst/>
          </a:prstGeom>
          <a:noFill/>
        </p:spPr>
      </p:pic>
      <p:grpSp>
        <p:nvGrpSpPr>
          <p:cNvPr id="5" name="24 Grupo"/>
          <p:cNvGrpSpPr/>
          <p:nvPr/>
        </p:nvGrpSpPr>
        <p:grpSpPr>
          <a:xfrm>
            <a:off x="214282" y="681319"/>
            <a:ext cx="5573124" cy="2319053"/>
            <a:chOff x="3000364" y="4181781"/>
            <a:chExt cx="5573124" cy="2319053"/>
          </a:xfrm>
        </p:grpSpPr>
        <p:pic>
          <p:nvPicPr>
            <p:cNvPr id="20" name="19 Imagen" descr="clase 17 fig 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6182" y="4214818"/>
              <a:ext cx="4787306" cy="2286016"/>
            </a:xfrm>
            <a:prstGeom prst="rect">
              <a:avLst/>
            </a:prstGeom>
          </p:spPr>
        </p:pic>
        <p:sp>
          <p:nvSpPr>
            <p:cNvPr id="21" name="20 CuadroTexto"/>
            <p:cNvSpPr txBox="1"/>
            <p:nvPr/>
          </p:nvSpPr>
          <p:spPr>
            <a:xfrm>
              <a:off x="3000364" y="4181781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dirty="0" smtClean="0">
                  <a:solidFill>
                    <a:srgbClr val="FF0000"/>
                  </a:solidFill>
                </a:rPr>
                <a:t>Ni</a:t>
              </a:r>
              <a:endParaRPr lang="es-ES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7500958" y="4572008"/>
              <a:ext cx="5453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dirty="0" smtClean="0"/>
                <a:t>No</a:t>
              </a:r>
              <a:endParaRPr lang="es-ES" sz="2400" dirty="0"/>
            </a:p>
          </p:txBody>
        </p:sp>
        <p:cxnSp>
          <p:nvCxnSpPr>
            <p:cNvPr id="23" name="22 Conector recto de flecha"/>
            <p:cNvCxnSpPr/>
            <p:nvPr/>
          </p:nvCxnSpPr>
          <p:spPr>
            <a:xfrm>
              <a:off x="3643306" y="4786322"/>
              <a:ext cx="1857388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/>
            <p:nvPr/>
          </p:nvCxnSpPr>
          <p:spPr>
            <a:xfrm>
              <a:off x="7286644" y="5000636"/>
              <a:ext cx="1000132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Rectángulo"/>
          <p:cNvSpPr/>
          <p:nvPr/>
        </p:nvSpPr>
        <p:spPr>
          <a:xfrm>
            <a:off x="357158" y="4110050"/>
            <a:ext cx="42218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400" dirty="0" smtClean="0"/>
              <a:t>No=(</a:t>
            </a:r>
            <a:r>
              <a:rPr lang="es-AR" sz="4400" dirty="0" err="1" smtClean="0">
                <a:solidFill>
                  <a:srgbClr val="FF0000"/>
                </a:solidFill>
              </a:rPr>
              <a:t>Ti+Teq</a:t>
            </a:r>
            <a:r>
              <a:rPr lang="es-AR" sz="4400" dirty="0" smtClean="0"/>
              <a:t>)</a:t>
            </a:r>
            <a:r>
              <a:rPr lang="es-AR" sz="4400" dirty="0" smtClean="0">
                <a:solidFill>
                  <a:srgbClr val="FF0000"/>
                </a:solidFill>
              </a:rPr>
              <a:t>.</a:t>
            </a:r>
            <a:r>
              <a:rPr lang="es-AR" sz="4400" dirty="0" err="1" smtClean="0">
                <a:solidFill>
                  <a:srgbClr val="FF0000"/>
                </a:solidFill>
              </a:rPr>
              <a:t>g.</a:t>
            </a:r>
            <a:r>
              <a:rPr lang="es-AR" sz="4400" dirty="0" err="1" smtClean="0"/>
              <a:t>k.B</a:t>
            </a:r>
            <a:endParaRPr lang="es-ES" sz="44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-71470" y="107154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err="1" smtClean="0">
                <a:solidFill>
                  <a:srgbClr val="FF0000"/>
                </a:solidFill>
              </a:rPr>
              <a:t>Ti+Teq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5181620"/>
            <a:ext cx="5114925" cy="1104900"/>
          </a:xfrm>
          <a:prstGeom prst="rect">
            <a:avLst/>
          </a:prstGeom>
          <a:noFill/>
        </p:spPr>
      </p:pic>
      <p:sp>
        <p:nvSpPr>
          <p:cNvPr id="25" name="24 CuadroTexto"/>
          <p:cNvSpPr txBox="1"/>
          <p:nvPr/>
        </p:nvSpPr>
        <p:spPr>
          <a:xfrm>
            <a:off x="0" y="3071810"/>
            <a:ext cx="8643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i="1" dirty="0" smtClean="0">
                <a:solidFill>
                  <a:srgbClr val="0070C0"/>
                </a:solidFill>
              </a:rPr>
              <a:t>2. </a:t>
            </a:r>
            <a:r>
              <a:rPr lang="es-AR" sz="3600" b="1" i="1" dirty="0" smtClean="0">
                <a:solidFill>
                  <a:srgbClr val="0070C0"/>
                </a:solidFill>
              </a:rPr>
              <a:t>Temperaturas</a:t>
            </a:r>
            <a:r>
              <a:rPr lang="es-AR" sz="3600" i="1" dirty="0" smtClean="0">
                <a:solidFill>
                  <a:srgbClr val="0070C0"/>
                </a:solidFill>
              </a:rPr>
              <a:t>  de ruido  </a:t>
            </a:r>
            <a:r>
              <a:rPr lang="es-AR" sz="3600" b="1" i="1" dirty="0" smtClean="0">
                <a:solidFill>
                  <a:srgbClr val="0070C0"/>
                </a:solidFill>
              </a:rPr>
              <a:t>equivalentes</a:t>
            </a:r>
            <a:r>
              <a:rPr lang="es-AR" sz="3600" i="1" dirty="0" smtClean="0">
                <a:solidFill>
                  <a:srgbClr val="0070C0"/>
                </a:solidFill>
              </a:rPr>
              <a:t>: </a:t>
            </a:r>
            <a:endParaRPr lang="es-ES" sz="36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358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i="1" u="sng" dirty="0" smtClean="0"/>
              <a:t>Caracterización del ruido térmico en sistemas lineales</a:t>
            </a:r>
            <a:endParaRPr lang="es-ES" sz="3200" i="1" u="sng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1071546"/>
            <a:ext cx="2428875" cy="1200150"/>
          </a:xfrm>
          <a:prstGeom prst="rect">
            <a:avLst/>
          </a:prstGeom>
          <a:noFill/>
        </p:spPr>
      </p:pic>
      <p:grpSp>
        <p:nvGrpSpPr>
          <p:cNvPr id="5" name="24 Grupo"/>
          <p:cNvGrpSpPr/>
          <p:nvPr/>
        </p:nvGrpSpPr>
        <p:grpSpPr>
          <a:xfrm>
            <a:off x="214282" y="681319"/>
            <a:ext cx="5573124" cy="2319053"/>
            <a:chOff x="3000364" y="4181781"/>
            <a:chExt cx="5573124" cy="2319053"/>
          </a:xfrm>
        </p:grpSpPr>
        <p:pic>
          <p:nvPicPr>
            <p:cNvPr id="20" name="19 Imagen" descr="clase 17 fig 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6182" y="4214818"/>
              <a:ext cx="4787306" cy="2286016"/>
            </a:xfrm>
            <a:prstGeom prst="rect">
              <a:avLst/>
            </a:prstGeom>
          </p:spPr>
        </p:pic>
        <p:sp>
          <p:nvSpPr>
            <p:cNvPr id="21" name="20 CuadroTexto"/>
            <p:cNvSpPr txBox="1"/>
            <p:nvPr/>
          </p:nvSpPr>
          <p:spPr>
            <a:xfrm>
              <a:off x="3000364" y="4181781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dirty="0" smtClean="0">
                  <a:solidFill>
                    <a:srgbClr val="FF0000"/>
                  </a:solidFill>
                </a:rPr>
                <a:t>Ni</a:t>
              </a:r>
              <a:endParaRPr lang="es-ES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7500958" y="4572008"/>
              <a:ext cx="5453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dirty="0" smtClean="0"/>
                <a:t>No</a:t>
              </a:r>
              <a:endParaRPr lang="es-ES" sz="2400" dirty="0"/>
            </a:p>
          </p:txBody>
        </p:sp>
        <p:cxnSp>
          <p:nvCxnSpPr>
            <p:cNvPr id="23" name="22 Conector recto de flecha"/>
            <p:cNvCxnSpPr/>
            <p:nvPr/>
          </p:nvCxnSpPr>
          <p:spPr>
            <a:xfrm>
              <a:off x="3643306" y="4786322"/>
              <a:ext cx="1857388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/>
            <p:nvPr/>
          </p:nvCxnSpPr>
          <p:spPr>
            <a:xfrm>
              <a:off x="7286644" y="5000636"/>
              <a:ext cx="1000132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CuadroTexto"/>
          <p:cNvSpPr txBox="1"/>
          <p:nvPr/>
        </p:nvSpPr>
        <p:spPr>
          <a:xfrm>
            <a:off x="-71470" y="107154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err="1" smtClean="0">
                <a:solidFill>
                  <a:srgbClr val="FF0000"/>
                </a:solidFill>
              </a:rPr>
              <a:t>Ti+Teq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286124"/>
            <a:ext cx="5114925" cy="1104900"/>
          </a:xfrm>
          <a:prstGeom prst="rect">
            <a:avLst/>
          </a:prstGeom>
          <a:noFill/>
        </p:spPr>
      </p:pic>
      <p:sp>
        <p:nvSpPr>
          <p:cNvPr id="25" name="24 CuadroTexto"/>
          <p:cNvSpPr txBox="1"/>
          <p:nvPr/>
        </p:nvSpPr>
        <p:spPr>
          <a:xfrm>
            <a:off x="61064" y="4572008"/>
            <a:ext cx="9082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 smtClean="0"/>
              <a:t>Suponiendo Ti=290°K, Temperatura estándar: </a:t>
            </a:r>
            <a:r>
              <a:rPr lang="es-AR" sz="2800" dirty="0" err="1" smtClean="0"/>
              <a:t>To</a:t>
            </a:r>
            <a:r>
              <a:rPr lang="es-AR" sz="2800" dirty="0" smtClean="0"/>
              <a:t> (“T cero”),...</a:t>
            </a:r>
            <a:endParaRPr lang="es-ES" sz="2800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357826"/>
            <a:ext cx="2781300" cy="120015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5572140"/>
            <a:ext cx="3619500" cy="66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8773771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CuadroTexto"/>
          <p:cNvSpPr txBox="1"/>
          <p:nvPr/>
        </p:nvSpPr>
        <p:spPr>
          <a:xfrm>
            <a:off x="0" y="1142984"/>
            <a:ext cx="93146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>
                <a:solidFill>
                  <a:srgbClr val="0000FF"/>
                </a:solidFill>
              </a:rPr>
              <a:t>3. Modelo de fuentes de tensión y de corriente de ruido</a:t>
            </a:r>
            <a:endParaRPr lang="es-ES" sz="3200" i="1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17</a:t>
            </a:fld>
            <a:endParaRPr lang="es-ES"/>
          </a:p>
        </p:txBody>
      </p:sp>
      <p:pic>
        <p:nvPicPr>
          <p:cNvPr id="10" name="9 Imagen" descr="clase 17 fig 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594919"/>
          </a:xfrm>
          <a:prstGeom prst="rect">
            <a:avLst/>
          </a:prstGeom>
        </p:spPr>
      </p:pic>
      <p:pic>
        <p:nvPicPr>
          <p:cNvPr id="11" name="10 Imagen" descr="clase 17 fig 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8"/>
            <a:ext cx="9144000" cy="1293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18</a:t>
            </a:fld>
            <a:endParaRPr lang="es-E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4355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7343" y="2071678"/>
            <a:ext cx="4426657" cy="478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19</a:t>
            </a:fld>
            <a:endParaRPr lang="es-ES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3739769" cy="2967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5643578"/>
            <a:ext cx="68865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0"/>
            <a:ext cx="5000660" cy="5289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0" y="0"/>
            <a:ext cx="5231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/>
              <a:t>Modelo de resistencia Ruidosa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17731"/>
            <a:ext cx="8308359" cy="281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Conector recto de flecha"/>
          <p:cNvCxnSpPr/>
          <p:nvPr/>
        </p:nvCxnSpPr>
        <p:spPr>
          <a:xfrm>
            <a:off x="3786182" y="2786058"/>
            <a:ext cx="157163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857620" y="2143116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600" dirty="0" err="1" smtClean="0"/>
              <a:t>P</a:t>
            </a:r>
            <a:r>
              <a:rPr lang="es-AR" dirty="0" err="1" smtClean="0"/>
              <a:t>w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786578" y="3429000"/>
            <a:ext cx="2008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(Con adaptación de</a:t>
            </a:r>
          </a:p>
          <a:p>
            <a:r>
              <a:rPr lang="es-AR" dirty="0" smtClean="0"/>
              <a:t> impedancias...)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20</a:t>
            </a:fld>
            <a:endParaRPr lang="es-E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71678"/>
            <a:ext cx="64198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00042"/>
            <a:ext cx="81724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3</a:t>
            </a:fld>
            <a:endParaRPr lang="es-E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6286544" cy="312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CuadroTexto"/>
          <p:cNvSpPr txBox="1"/>
          <p:nvPr/>
        </p:nvSpPr>
        <p:spPr>
          <a:xfrm>
            <a:off x="0" y="0"/>
            <a:ext cx="57823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/>
              <a:t>Modelo de resistencia Ruidosa</a:t>
            </a:r>
          </a:p>
          <a:p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s-AR" sz="2000" u="sng" dirty="0" err="1" smtClean="0">
                <a:solidFill>
                  <a:schemeClr val="bg1">
                    <a:lumMod val="65000"/>
                  </a:schemeClr>
                </a:solidFill>
              </a:rPr>
              <a:t>Lathi</a:t>
            </a:r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s-AR" sz="2000" u="sng" dirty="0" err="1" smtClean="0">
                <a:solidFill>
                  <a:schemeClr val="bg1">
                    <a:lumMod val="65000"/>
                  </a:schemeClr>
                </a:solidFill>
              </a:rPr>
              <a:t>cap</a:t>
            </a:r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 6.2; </a:t>
            </a:r>
            <a:r>
              <a:rPr lang="es-AR" sz="2000" u="sng" dirty="0" err="1" smtClean="0">
                <a:solidFill>
                  <a:schemeClr val="bg1">
                    <a:lumMod val="65000"/>
                  </a:schemeClr>
                </a:solidFill>
              </a:rPr>
              <a:t>Couch</a:t>
            </a:r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-Cuevas-Romero, </a:t>
            </a:r>
            <a:r>
              <a:rPr lang="es-AR" sz="2000" u="sng" dirty="0" err="1" smtClean="0">
                <a:solidFill>
                  <a:schemeClr val="bg1">
                    <a:lumMod val="65000"/>
                  </a:schemeClr>
                </a:solidFill>
              </a:rPr>
              <a:t>cap</a:t>
            </a:r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 8.2, p.582)</a:t>
            </a:r>
            <a:endParaRPr lang="es-ES" sz="2000" u="sng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4572008"/>
            <a:ext cx="392909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CuadroTexto"/>
          <p:cNvSpPr txBox="1"/>
          <p:nvPr/>
        </p:nvSpPr>
        <p:spPr>
          <a:xfrm>
            <a:off x="285720" y="1214422"/>
            <a:ext cx="2674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dirty="0" smtClean="0">
                <a:solidFill>
                  <a:srgbClr val="0070C0"/>
                </a:solidFill>
              </a:rPr>
              <a:t>Ruido Térmico:</a:t>
            </a:r>
            <a:endParaRPr lang="es-ES" sz="3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571472" y="1000108"/>
            <a:ext cx="817967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/>
              <a:t>Otras fuentes o tipos de ruido </a:t>
            </a:r>
          </a:p>
          <a:p>
            <a:r>
              <a:rPr lang="es-AR" sz="3200" dirty="0" smtClean="0"/>
              <a:t>similares al térmico:</a:t>
            </a:r>
          </a:p>
          <a:p>
            <a:endParaRPr lang="es-AR" sz="3200" dirty="0" smtClean="0"/>
          </a:p>
          <a:p>
            <a:pPr>
              <a:buFont typeface="Arial" pitchFamily="34" charset="0"/>
              <a:buChar char="•"/>
            </a:pPr>
            <a:r>
              <a:rPr lang="es-AR" sz="3200" dirty="0" smtClean="0"/>
              <a:t> De </a:t>
            </a:r>
            <a:r>
              <a:rPr lang="es-AR" sz="3200" dirty="0" smtClean="0"/>
              <a:t>contacto</a:t>
            </a:r>
          </a:p>
          <a:p>
            <a:pPr>
              <a:buFont typeface="Arial" pitchFamily="34" charset="0"/>
              <a:buChar char="•"/>
            </a:pPr>
            <a:r>
              <a:rPr lang="es-AR" sz="3200" dirty="0" smtClean="0"/>
              <a:t> De granalla o “</a:t>
            </a:r>
            <a:r>
              <a:rPr lang="es-AR" sz="3200" dirty="0" err="1" smtClean="0"/>
              <a:t>popcorn</a:t>
            </a:r>
            <a:r>
              <a:rPr lang="es-AR" sz="3200" dirty="0" smtClean="0"/>
              <a:t>” o  </a:t>
            </a:r>
            <a:r>
              <a:rPr lang="es-AR" sz="3200" dirty="0" smtClean="0"/>
              <a:t>de </a:t>
            </a:r>
            <a:r>
              <a:rPr lang="es-AR" sz="3200" dirty="0" smtClean="0"/>
              <a:t>disparo </a:t>
            </a:r>
            <a:r>
              <a:rPr lang="es-AR" sz="3200" dirty="0" smtClean="0"/>
              <a:t>("</a:t>
            </a:r>
            <a:r>
              <a:rPr lang="es-AR" sz="3200" dirty="0" err="1" smtClean="0"/>
              <a:t>shot</a:t>
            </a:r>
            <a:r>
              <a:rPr lang="es-AR" sz="3200" dirty="0" smtClean="0"/>
              <a:t>") </a:t>
            </a:r>
            <a:endParaRPr lang="es-AR" sz="3200" dirty="0" smtClean="0"/>
          </a:p>
          <a:p>
            <a:pPr>
              <a:buFont typeface="Arial" pitchFamily="34" charset="0"/>
              <a:buChar char="•"/>
            </a:pPr>
            <a:endParaRPr lang="es-AR" sz="32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5</a:t>
            </a:fld>
            <a:endParaRPr lang="es-E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6286544" cy="312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7 Imagen" descr="clase 17 fig 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4929198"/>
            <a:ext cx="2782425" cy="64796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0" y="0"/>
            <a:ext cx="57823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/>
              <a:t>Modelo de resistencia Ruidosa</a:t>
            </a:r>
          </a:p>
          <a:p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s-AR" sz="2000" u="sng" dirty="0" err="1" smtClean="0">
                <a:solidFill>
                  <a:schemeClr val="bg1">
                    <a:lumMod val="65000"/>
                  </a:schemeClr>
                </a:solidFill>
              </a:rPr>
              <a:t>Lathi</a:t>
            </a:r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s-AR" sz="2000" u="sng" dirty="0" err="1" smtClean="0">
                <a:solidFill>
                  <a:schemeClr val="bg1">
                    <a:lumMod val="65000"/>
                  </a:schemeClr>
                </a:solidFill>
              </a:rPr>
              <a:t>cap</a:t>
            </a:r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 6.2; </a:t>
            </a:r>
            <a:r>
              <a:rPr lang="es-AR" sz="2000" u="sng" dirty="0" err="1" smtClean="0">
                <a:solidFill>
                  <a:schemeClr val="bg1">
                    <a:lumMod val="65000"/>
                  </a:schemeClr>
                </a:solidFill>
              </a:rPr>
              <a:t>Couch</a:t>
            </a:r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-Cuevas-Romero, </a:t>
            </a:r>
            <a:r>
              <a:rPr lang="es-AR" sz="2000" u="sng" dirty="0" err="1" smtClean="0">
                <a:solidFill>
                  <a:schemeClr val="bg1">
                    <a:lumMod val="65000"/>
                  </a:schemeClr>
                </a:solidFill>
              </a:rPr>
              <a:t>cap</a:t>
            </a:r>
            <a:r>
              <a:rPr lang="es-AR" sz="2000" u="sng" dirty="0" smtClean="0">
                <a:solidFill>
                  <a:schemeClr val="bg1">
                    <a:lumMod val="65000"/>
                  </a:schemeClr>
                </a:solidFill>
              </a:rPr>
              <a:t> 8.2, p.582)</a:t>
            </a:r>
            <a:endParaRPr lang="es-ES" sz="2000" u="sng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71604" y="6334780"/>
            <a:ext cx="637591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AR" sz="2800" dirty="0" smtClean="0"/>
              <a:t>(k=1.38E-23[J/</a:t>
            </a:r>
            <a:r>
              <a:rPr lang="es-AR" sz="2800" dirty="0" err="1" smtClean="0"/>
              <a:t>°K</a:t>
            </a:r>
            <a:r>
              <a:rPr lang="es-AR" sz="2800" dirty="0" smtClean="0"/>
              <a:t>]; Constante de </a:t>
            </a:r>
            <a:r>
              <a:rPr lang="es-AR" sz="2800" dirty="0" err="1" smtClean="0"/>
              <a:t>Boltzman</a:t>
            </a:r>
            <a:r>
              <a:rPr lang="es-AR" sz="2800" dirty="0" smtClean="0"/>
              <a:t>)</a:t>
            </a:r>
            <a:endParaRPr lang="es-E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81750" y="4500570"/>
            <a:ext cx="27622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CuadroTexto"/>
          <p:cNvSpPr txBox="1"/>
          <p:nvPr/>
        </p:nvSpPr>
        <p:spPr>
          <a:xfrm>
            <a:off x="285720" y="1214422"/>
            <a:ext cx="2674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dirty="0" smtClean="0">
                <a:solidFill>
                  <a:srgbClr val="0070C0"/>
                </a:solidFill>
              </a:rPr>
              <a:t>Ruido Térmico:</a:t>
            </a:r>
            <a:endParaRPr lang="es-ES" sz="3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7" name="6 Imagen" descr="clase 17 fig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6133999"/>
            <a:ext cx="4667902" cy="724001"/>
          </a:xfrm>
          <a:prstGeom prst="rect">
            <a:avLst/>
          </a:prstGeom>
        </p:spPr>
      </p:pic>
      <p:pic>
        <p:nvPicPr>
          <p:cNvPr id="8" name="7 Imagen" descr="clase 17 fig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1142984"/>
            <a:ext cx="6643734" cy="4982800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0" y="0"/>
            <a:ext cx="5231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/>
              <a:t>Modelo de resistencia Ruidosa</a:t>
            </a:r>
          </a:p>
        </p:txBody>
      </p:sp>
      <p:cxnSp>
        <p:nvCxnSpPr>
          <p:cNvPr id="10" name="9 Conector recto"/>
          <p:cNvCxnSpPr/>
          <p:nvPr/>
        </p:nvCxnSpPr>
        <p:spPr>
          <a:xfrm rot="5400000">
            <a:off x="4321967" y="2821777"/>
            <a:ext cx="321471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857356" y="714356"/>
            <a:ext cx="5320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/>
              <a:t>Densidad espectral de potencia </a:t>
            </a:r>
            <a:r>
              <a:rPr lang="es-AR" sz="1600" dirty="0" smtClean="0"/>
              <a:t>(normalizada)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0" y="0"/>
            <a:ext cx="5231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/>
              <a:t>Modelo de resistencia Ruidosa</a:t>
            </a:r>
          </a:p>
        </p:txBody>
      </p:sp>
      <p:pic>
        <p:nvPicPr>
          <p:cNvPr id="6" name="5 Imagen" descr="clase 17 fig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5643578"/>
            <a:ext cx="3857652" cy="748021"/>
          </a:xfrm>
          <a:prstGeom prst="rect">
            <a:avLst/>
          </a:prstGeom>
        </p:spPr>
      </p:pic>
      <p:pic>
        <p:nvPicPr>
          <p:cNvPr id="8" name="7 Imagen" descr="clase 17 fig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500042"/>
            <a:ext cx="6643734" cy="4982800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3000364" y="1714488"/>
            <a:ext cx="285752" cy="3357586"/>
          </a:xfrm>
          <a:prstGeom prst="rect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857488" y="1142984"/>
            <a:ext cx="5629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err="1" smtClean="0">
                <a:latin typeface="Symbol" pitchFamily="18" charset="2"/>
              </a:rPr>
              <a:t>D</a:t>
            </a:r>
            <a:r>
              <a:rPr lang="es-AR" sz="3200" dirty="0" err="1" smtClean="0"/>
              <a:t>f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0" y="0"/>
            <a:ext cx="5231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/>
              <a:t>Modelo de resistencia Ruidosa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17731"/>
            <a:ext cx="8308359" cy="281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13 Imagen" descr="clase 17 fig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4286256"/>
            <a:ext cx="4667902" cy="724001"/>
          </a:xfrm>
          <a:prstGeom prst="rect">
            <a:avLst/>
          </a:prstGeom>
        </p:spPr>
      </p:pic>
      <p:cxnSp>
        <p:nvCxnSpPr>
          <p:cNvPr id="16" name="15 Conector recto de flecha"/>
          <p:cNvCxnSpPr/>
          <p:nvPr/>
        </p:nvCxnSpPr>
        <p:spPr>
          <a:xfrm>
            <a:off x="3786182" y="2786058"/>
            <a:ext cx="157163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3571868" y="5429264"/>
            <a:ext cx="24176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800" dirty="0" smtClean="0"/>
              <a:t>¡</a:t>
            </a:r>
            <a:r>
              <a:rPr lang="es-AR" sz="4800" dirty="0" err="1" smtClean="0"/>
              <a:t>P</a:t>
            </a:r>
            <a:r>
              <a:rPr lang="es-AR" sz="3200" dirty="0" err="1" smtClean="0"/>
              <a:t>w</a:t>
            </a:r>
            <a:r>
              <a:rPr lang="es-AR" sz="4800" dirty="0" smtClean="0"/>
              <a:t>=</a:t>
            </a:r>
            <a:r>
              <a:rPr lang="es-AR" sz="4800" dirty="0" err="1" smtClean="0"/>
              <a:t>kTB</a:t>
            </a:r>
            <a:r>
              <a:rPr lang="es-AR" sz="4800" dirty="0" smtClean="0"/>
              <a:t>!</a:t>
            </a:r>
            <a:endParaRPr lang="es-ES" sz="4800" dirty="0"/>
          </a:p>
        </p:txBody>
      </p:sp>
      <p:sp>
        <p:nvSpPr>
          <p:cNvPr id="9" name="8 CuadroTexto"/>
          <p:cNvSpPr txBox="1"/>
          <p:nvPr/>
        </p:nvSpPr>
        <p:spPr>
          <a:xfrm>
            <a:off x="3857620" y="2143116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600" dirty="0" err="1" smtClean="0"/>
              <a:t>P</a:t>
            </a:r>
            <a:r>
              <a:rPr lang="es-AR" dirty="0" err="1" smtClean="0"/>
              <a:t>w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786578" y="3429000"/>
            <a:ext cx="2008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(Con adaptación de</a:t>
            </a:r>
          </a:p>
          <a:p>
            <a:r>
              <a:rPr lang="es-AR" dirty="0" smtClean="0"/>
              <a:t> impedancias...)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EAL2023.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E596-6CDF-47E6-8807-E1952158D237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71480"/>
            <a:ext cx="5128551" cy="3038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714752"/>
            <a:ext cx="7007511" cy="183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0" y="0"/>
            <a:ext cx="5231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i="1" u="sng" dirty="0" smtClean="0"/>
              <a:t>Modelo de resistencia Ruidosa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5275</TotalTime>
  <Words>624</Words>
  <Application>Microsoft Office PowerPoint</Application>
  <PresentationFormat>Presentación en pantalla (4:3)</PresentationFormat>
  <Paragraphs>107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Manolo</dc:creator>
  <cp:lastModifiedBy>Manolo</cp:lastModifiedBy>
  <cp:revision>100</cp:revision>
  <dcterms:created xsi:type="dcterms:W3CDTF">2021-03-26T18:26:29Z</dcterms:created>
  <dcterms:modified xsi:type="dcterms:W3CDTF">2024-05-14T14:06:38Z</dcterms:modified>
</cp:coreProperties>
</file>