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72" r:id="rId3"/>
    <p:sldId id="267" r:id="rId4"/>
    <p:sldId id="268" r:id="rId5"/>
    <p:sldId id="269" r:id="rId6"/>
    <p:sldId id="271" r:id="rId7"/>
    <p:sldId id="26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16C2B-670A-4C60-973E-0B13914A9190}" type="datetimeFigureOut">
              <a:rPr lang="es-ES" smtClean="0"/>
              <a:pPr/>
              <a:t>14/03/2023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C6FB6-2FFC-4444-8197-57D4EDEBAE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4D18-67AC-4831-AA80-061E0807C390}" type="datetime1">
              <a:rPr lang="es-ES" smtClean="0"/>
              <a:pPr/>
              <a:t>14/03/2023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2CE4-C729-4645-BD03-AB3D36A3AF29}" type="datetime1">
              <a:rPr lang="es-ES" smtClean="0"/>
              <a:pPr/>
              <a:t>14/03/2023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9B15-EFCC-4591-8C9F-6E266A12E2A6}" type="datetime1">
              <a:rPr lang="es-ES" smtClean="0"/>
              <a:pPr/>
              <a:t>14/03/2023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E29D-6287-414F-AEBF-701EDD01B120}" type="datetime1">
              <a:rPr lang="es-ES" smtClean="0"/>
              <a:pPr/>
              <a:t>14/03/2023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064B-C05F-49E8-B6DE-88120EB2A492}" type="datetime1">
              <a:rPr lang="es-ES" smtClean="0"/>
              <a:pPr/>
              <a:t>14/03/2023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A4CB-6FC2-49E8-B1AE-C5E1EF97ED3C}" type="datetime1">
              <a:rPr lang="es-ES" smtClean="0"/>
              <a:pPr/>
              <a:t>14/03/2023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A9BC-111E-4437-8CF4-EE5FD3D5746B}" type="datetime1">
              <a:rPr lang="es-ES" smtClean="0"/>
              <a:pPr/>
              <a:t>14/03/2023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46A9-B69A-40A4-95D8-08AF9074089C}" type="datetime1">
              <a:rPr lang="es-ES" smtClean="0"/>
              <a:pPr/>
              <a:t>14/03/2023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80DD-3C65-4679-8F6D-54AE8759F827}" type="datetime1">
              <a:rPr lang="es-ES" smtClean="0"/>
              <a:pPr/>
              <a:t>14/03/2023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63FF-B4A8-463D-B03F-69BC5BE1264A}" type="datetime1">
              <a:rPr lang="es-ES" smtClean="0"/>
              <a:pPr/>
              <a:t>14/03/2023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6E14-7226-4677-8282-9C3DCDC082EA}" type="datetime1">
              <a:rPr lang="es-ES" smtClean="0"/>
              <a:pPr/>
              <a:t>14/03/2023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5AE11-10CD-4097-A7A2-B936BCDF4F0D}" type="datetime1">
              <a:rPr lang="es-ES" smtClean="0"/>
              <a:pPr/>
              <a:t>14/03/2023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63558-5FA0-414D-8008-400812B13F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Señal-Mensaje</a:t>
            </a:r>
            <a:br>
              <a:rPr lang="es-AR" dirty="0" smtClean="0"/>
            </a:br>
            <a:r>
              <a:rPr lang="es-AR" sz="2200" dirty="0" smtClean="0"/>
              <a:t/>
            </a:r>
            <a:br>
              <a:rPr lang="es-AR" sz="2200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Información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Significado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5105400"/>
            <a:ext cx="6400800" cy="1752600"/>
          </a:xfrm>
        </p:spPr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Transmisor 			Receptor</a:t>
            </a:r>
          </a:p>
          <a:p>
            <a:r>
              <a:rPr lang="es-AR" dirty="0" smtClean="0">
                <a:solidFill>
                  <a:schemeClr val="tx1"/>
                </a:solidFill>
              </a:rPr>
              <a:t>canal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2714612" y="1643050"/>
            <a:ext cx="3639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seña, marca, símbolo, signo. </a:t>
            </a:r>
            <a:r>
              <a:rPr lang="es-AR" dirty="0" err="1" smtClean="0"/>
              <a:t>caracter</a:t>
            </a:r>
            <a:r>
              <a:rPr lang="es-AR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857232"/>
            <a:ext cx="8810711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071942"/>
            <a:ext cx="8858353" cy="1995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5175"/>
            <a:ext cx="8496300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734050"/>
            <a:ext cx="82089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0" y="260350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600" b="1" dirty="0"/>
              <a:t>POTENCIA Y </a:t>
            </a:r>
            <a:r>
              <a:rPr lang="es-ES" altLang="en-US" sz="1600" b="1" dirty="0" smtClean="0"/>
              <a:t>ENERGÍA </a:t>
            </a:r>
            <a:r>
              <a:rPr lang="es-ES" altLang="en-US" sz="1600" b="1" dirty="0"/>
              <a:t>DE SEÑALES, </a:t>
            </a:r>
            <a:r>
              <a:rPr lang="es-ES" altLang="en-US" sz="1600" b="1" dirty="0" smtClean="0"/>
              <a:t>RELACIÓN </a:t>
            </a:r>
            <a:r>
              <a:rPr lang="es-ES" altLang="en-US" sz="1600" b="1" dirty="0"/>
              <a:t>CON LOS PROMEDIOS TEMPORALES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900113" y="260350"/>
            <a:ext cx="714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/>
              <a:t>POTENCIA DE LAS COMPONENTES DE ALTERNA Y CONTINUA</a:t>
            </a:r>
          </a:p>
        </p:txBody>
      </p:sp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643050"/>
            <a:ext cx="9644099" cy="214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78486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124075" y="825500"/>
            <a:ext cx="5256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n-US" sz="1800" b="1"/>
              <a:t>POTENCIA DE LA SUMA DE SEÑALES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63575" y="712788"/>
            <a:ext cx="514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/>
              <a:t>Calcular el valor medio, eficaz y eficaz de alterna</a:t>
            </a:r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268413"/>
            <a:ext cx="34067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663575" y="712788"/>
            <a:ext cx="6343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/>
              <a:t>EJEMPLO: Calcular el valor medio, eficaz y eficaz de alterna</a:t>
            </a: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196975"/>
            <a:ext cx="3336925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357563"/>
            <a:ext cx="6911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755650" y="188913"/>
            <a:ext cx="6343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/>
              <a:t>EJEMPLO: Calcular el valor medio, eficaz y eficaz de alterna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49275"/>
            <a:ext cx="496887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20938"/>
            <a:ext cx="7345362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73675"/>
            <a:ext cx="5095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013325"/>
            <a:ext cx="26955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CuadroTexto 1"/>
          <p:cNvSpPr txBox="1">
            <a:spLocks noChangeArrowheads="1"/>
          </p:cNvSpPr>
          <p:nvPr/>
        </p:nvSpPr>
        <p:spPr bwMode="auto">
          <a:xfrm>
            <a:off x="7262813" y="2997200"/>
            <a:ext cx="1444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AR" altLang="en-US" sz="1200" b="1">
                <a:solidFill>
                  <a:srgbClr val="FFC000"/>
                </a:solidFill>
              </a:rPr>
              <a:t>Cero en este caso</a:t>
            </a:r>
            <a:endParaRPr lang="en-US" altLang="en-US" sz="1200" b="1">
              <a:solidFill>
                <a:srgbClr val="FFC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229600" cy="3357586"/>
          </a:xfrm>
        </p:spPr>
        <p:txBody>
          <a:bodyPr>
            <a:normAutofit fontScale="90000"/>
          </a:bodyPr>
          <a:lstStyle/>
          <a:p>
            <a:r>
              <a:rPr lang="es-ES" sz="4000" dirty="0" smtClean="0"/>
              <a:t>Como </a:t>
            </a:r>
            <a:r>
              <a:rPr lang="es-ES" sz="4000" dirty="0" smtClean="0"/>
              <a:t>definición (no </a:t>
            </a:r>
            <a:r>
              <a:rPr lang="es-ES" sz="4000" dirty="0" smtClean="0"/>
              <a:t>muy </a:t>
            </a:r>
            <a:r>
              <a:rPr lang="es-ES" sz="4000" dirty="0" smtClean="0"/>
              <a:t>estricta) </a:t>
            </a:r>
            <a:r>
              <a:rPr lang="es-ES" sz="4000" dirty="0" smtClean="0"/>
              <a:t>de </a:t>
            </a:r>
            <a:r>
              <a:rPr lang="es-ES" sz="4000" dirty="0" smtClean="0"/>
              <a:t>“SEÑAL" </a:t>
            </a:r>
            <a:r>
              <a:rPr lang="es-ES" sz="4000" dirty="0" smtClean="0"/>
              <a:t>podemos considerar la encontrada en el libro </a:t>
            </a:r>
            <a:r>
              <a:rPr lang="es-AR" sz="4000" dirty="0" smtClean="0"/>
              <a:t>“Sistemas de Comunicaciones” de B. </a:t>
            </a:r>
            <a:r>
              <a:rPr lang="es-ES" sz="4000" dirty="0" err="1" smtClean="0"/>
              <a:t>Carlson</a:t>
            </a:r>
            <a:r>
              <a:rPr lang="es-ES" sz="4000" dirty="0" smtClean="0"/>
              <a:t>:</a:t>
            </a:r>
            <a:br>
              <a:rPr lang="es-ES" sz="4000" dirty="0" smtClean="0"/>
            </a:br>
            <a:r>
              <a:rPr lang="es-ES" sz="4000" dirty="0" smtClean="0"/>
              <a:t>  </a:t>
            </a:r>
            <a:br>
              <a:rPr lang="es-ES" sz="4000" dirty="0" smtClean="0"/>
            </a:br>
            <a:r>
              <a:rPr lang="es-ES" sz="4000" b="1" dirty="0" smtClean="0"/>
              <a:t>"</a:t>
            </a:r>
            <a:r>
              <a:rPr lang="es-ES" sz="4000" b="1" dirty="0" smtClean="0"/>
              <a:t>Tanto la señal como el mensaje son la materialización física de la información"</a:t>
            </a:r>
            <a:r>
              <a:rPr lang="es-ES" sz="4000" dirty="0" smtClean="0"/>
              <a:t>. </a:t>
            </a:r>
            <a:br>
              <a:rPr lang="es-ES" sz="4000" dirty="0" smtClean="0"/>
            </a:b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O </a:t>
            </a:r>
            <a:r>
              <a:rPr lang="es-ES" sz="4000" dirty="0" smtClean="0"/>
              <a:t>también, la dada por </a:t>
            </a:r>
            <a:r>
              <a:rPr lang="es-ES" sz="4000" dirty="0" err="1" smtClean="0"/>
              <a:t>Wikipedia</a:t>
            </a:r>
            <a:r>
              <a:rPr lang="es-ES" sz="4000" dirty="0" smtClean="0"/>
              <a:t>:</a:t>
            </a:r>
            <a:br>
              <a:rPr lang="es-ES" sz="4000" dirty="0" smtClean="0"/>
            </a:b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 </a:t>
            </a:r>
            <a:r>
              <a:rPr lang="es-ES" sz="4000" b="1" dirty="0" smtClean="0"/>
              <a:t>"La señal es el sustento físico del mensaje y de la información".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0" y="928670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Clasificación de señales eléctricas en dominio de tiempo</a:t>
            </a:r>
            <a:r>
              <a:rPr lang="es-ES" sz="2800" dirty="0" smtClean="0"/>
              <a:t>. </a:t>
            </a:r>
          </a:p>
          <a:p>
            <a:pPr algn="ctr"/>
            <a:endParaRPr lang="es-AR" sz="2800" dirty="0" smtClean="0"/>
          </a:p>
          <a:p>
            <a:pPr algn="ctr"/>
            <a:r>
              <a:rPr lang="es-AR" sz="2800" dirty="0" smtClean="0"/>
              <a:t>Tiempos característicos, </a:t>
            </a:r>
          </a:p>
          <a:p>
            <a:pPr algn="ctr"/>
            <a:endParaRPr lang="es-ES" sz="2800" dirty="0" smtClean="0"/>
          </a:p>
          <a:p>
            <a:pPr algn="ctr"/>
            <a:r>
              <a:rPr lang="es-ES" sz="2800" dirty="0" smtClean="0"/>
              <a:t>Transitorias, Permanentes,</a:t>
            </a:r>
          </a:p>
          <a:p>
            <a:pPr algn="ctr"/>
            <a:r>
              <a:rPr lang="es-ES" sz="2800" dirty="0" err="1" smtClean="0"/>
              <a:t>Determinísticas</a:t>
            </a:r>
            <a:r>
              <a:rPr lang="es-ES" sz="2800" dirty="0" smtClean="0"/>
              <a:t>, Aleatorias.</a:t>
            </a:r>
          </a:p>
          <a:p>
            <a:pPr algn="ctr"/>
            <a:endParaRPr lang="es-ES" sz="2800" dirty="0" smtClean="0"/>
          </a:p>
          <a:p>
            <a:pPr algn="ctr"/>
            <a:r>
              <a:rPr lang="es-ES" sz="2800" dirty="0" smtClean="0"/>
              <a:t> Valor instantáneo, y promedios temporales:</a:t>
            </a:r>
          </a:p>
          <a:p>
            <a:pPr algn="ctr"/>
            <a:r>
              <a:rPr lang="es-ES" sz="2800" dirty="0" smtClean="0"/>
              <a:t> valor eficaz, potencia, energía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363567" y="0"/>
            <a:ext cx="8351837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24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SEÑALES ELÉCTRICAS</a:t>
            </a: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000" dirty="0"/>
              <a:t>Pueden ser una tensión (Voltios) o una corriente (Amperios).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000" dirty="0"/>
              <a:t>Queremos </a:t>
            </a:r>
            <a:r>
              <a:rPr lang="es-ES" altLang="en-US" sz="2000" dirty="0" smtClean="0"/>
              <a:t>medir</a:t>
            </a:r>
            <a:r>
              <a:rPr lang="es-ES" altLang="en-US" sz="2000" b="1" dirty="0" smtClean="0"/>
              <a:t>:</a:t>
            </a:r>
            <a:endParaRPr lang="es-E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</a:t>
            </a:r>
            <a:r>
              <a:rPr lang="es-ES" altLang="en-US" sz="1800" b="1" dirty="0" smtClean="0"/>
              <a:t>		</a:t>
            </a:r>
            <a:r>
              <a:rPr lang="es-ES" altLang="en-US" sz="2400" b="1" dirty="0" err="1" smtClean="0"/>
              <a:t>dc</a:t>
            </a:r>
            <a:r>
              <a:rPr lang="es-ES" altLang="en-US" sz="2400" b="1" dirty="0" smtClean="0"/>
              <a:t>, </a:t>
            </a:r>
            <a:r>
              <a:rPr lang="es-ES" altLang="en-US" sz="2400" b="1" dirty="0" err="1"/>
              <a:t>ac</a:t>
            </a:r>
            <a:r>
              <a:rPr lang="es-ES" altLang="en-US" sz="2400" b="1" dirty="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 dirty="0"/>
              <a:t> </a:t>
            </a:r>
            <a:r>
              <a:rPr lang="es-ES" altLang="en-US" sz="2400" b="1" dirty="0" smtClean="0"/>
              <a:t>		valor </a:t>
            </a:r>
            <a:r>
              <a:rPr lang="es-ES" altLang="en-US" sz="2400" b="1" dirty="0"/>
              <a:t>eficaz,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 dirty="0"/>
              <a:t> </a:t>
            </a:r>
            <a:r>
              <a:rPr lang="es-ES" altLang="en-US" sz="2400" b="1" dirty="0" smtClean="0"/>
              <a:t>		energía</a:t>
            </a:r>
            <a:endParaRPr lang="es-E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 dirty="0"/>
              <a:t> </a:t>
            </a:r>
            <a:r>
              <a:rPr lang="es-ES" altLang="en-US" sz="2400" b="1" dirty="0" smtClean="0"/>
              <a:t>		potencia</a:t>
            </a:r>
            <a:endParaRPr lang="es-E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dirty="0"/>
              <a:t>Si es posible expresarla matemáticamente (conocemos la forma de onda), </a:t>
            </a:r>
            <a:r>
              <a:rPr lang="es-ES" altLang="en-US" sz="1800" dirty="0" smtClean="0"/>
              <a:t>se pueden calcular mediante integración las características mencionadas.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Si </a:t>
            </a:r>
            <a:r>
              <a:rPr lang="es-ES" altLang="en-US" sz="1800" b="1" dirty="0" smtClean="0"/>
              <a:t>NO </a:t>
            </a:r>
            <a:r>
              <a:rPr lang="es-ES" altLang="en-US" sz="1800" b="1" dirty="0"/>
              <a:t>es posible expresarla matemáticamente</a:t>
            </a:r>
            <a:r>
              <a:rPr lang="es-ES" altLang="en-US" sz="1800" dirty="0"/>
              <a:t> </a:t>
            </a:r>
            <a:r>
              <a:rPr lang="es-ES" altLang="en-US" sz="1800" b="1" dirty="0"/>
              <a:t>usamos herramientas de la estadística</a:t>
            </a:r>
            <a:r>
              <a:rPr lang="es-ES" altLang="en-US" sz="1800" b="1" dirty="0" smtClean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</a:t>
            </a:r>
            <a:r>
              <a:rPr lang="es-ES" altLang="en-US" sz="1800" b="1" dirty="0" smtClean="0"/>
              <a:t>	valor </a:t>
            </a:r>
            <a:r>
              <a:rPr lang="es-ES" altLang="en-US" sz="1800" b="1" dirty="0"/>
              <a:t>medio o promedio = componente de </a:t>
            </a:r>
            <a:r>
              <a:rPr lang="es-ES" altLang="en-US" sz="1800" b="1" dirty="0" err="1"/>
              <a:t>dc</a:t>
            </a: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 smtClean="0"/>
              <a:t>	 </a:t>
            </a:r>
            <a:r>
              <a:rPr lang="es-ES" altLang="en-US" sz="1800" b="1" dirty="0"/>
              <a:t>varianza = potencia total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 smtClean="0"/>
              <a:t>	desviación </a:t>
            </a:r>
            <a:r>
              <a:rPr lang="es-ES" altLang="en-US" sz="1800" b="1" dirty="0"/>
              <a:t>estándar = componente de </a:t>
            </a:r>
            <a:r>
              <a:rPr lang="es-ES" altLang="en-US" sz="1800" b="1" dirty="0" err="1"/>
              <a:t>ac</a:t>
            </a:r>
            <a:endParaRPr lang="es-ES" altLang="en-US" sz="1800" b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1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1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5752" y="2"/>
            <a:ext cx="878684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b="1" dirty="0" smtClean="0"/>
          </a:p>
          <a:p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SEÑALES ELÉCTRICAS</a:t>
            </a:r>
          </a:p>
          <a:p>
            <a:endParaRPr lang="es-ES" sz="2400" b="1" dirty="0" smtClean="0"/>
          </a:p>
          <a:p>
            <a:r>
              <a:rPr lang="es-ES" sz="2400" dirty="0" smtClean="0"/>
              <a:t>	</a:t>
            </a:r>
            <a:r>
              <a:rPr lang="es-ES" sz="2400" b="1" i="1" dirty="0" smtClean="0"/>
              <a:t> </a:t>
            </a:r>
            <a:r>
              <a:rPr lang="es-ES" sz="2400" i="1" dirty="0" smtClean="0"/>
              <a:t>CLASIFICACIÓN DE LAS SEÑALES EN EL TIEMPO:</a:t>
            </a:r>
          </a:p>
          <a:p>
            <a:r>
              <a:rPr lang="es-ES" sz="2400" dirty="0" smtClean="0"/>
              <a:t>	</a:t>
            </a:r>
          </a:p>
          <a:p>
            <a:r>
              <a:rPr lang="es-ES" sz="2400" dirty="0" smtClean="0"/>
              <a:t>	1. </a:t>
            </a:r>
            <a:r>
              <a:rPr lang="es-ES" sz="2400" i="1" dirty="0" smtClean="0"/>
              <a:t>De acuerdo a su </a:t>
            </a:r>
            <a:r>
              <a:rPr lang="es-ES" sz="2400" i="1" u="sng" dirty="0" smtClean="0"/>
              <a:t>duración</a:t>
            </a:r>
            <a:r>
              <a:rPr lang="es-ES" sz="2400" i="1" dirty="0" smtClean="0"/>
              <a:t> temporal:</a:t>
            </a:r>
          </a:p>
          <a:p>
            <a:endParaRPr lang="es-AR" sz="2400" i="1" dirty="0" smtClean="0"/>
          </a:p>
          <a:p>
            <a:endParaRPr lang="es-ES" sz="2400" i="1" dirty="0" smtClean="0"/>
          </a:p>
          <a:p>
            <a:r>
              <a:rPr lang="es-ES" sz="2400" b="1" dirty="0" smtClean="0"/>
              <a:t>Transitorias</a:t>
            </a:r>
            <a:r>
              <a:rPr lang="es-ES" sz="2400" dirty="0" smtClean="0"/>
              <a:t> (energía finita), Señales de Energía. Ej.: Un pulso de corta 								duración.</a:t>
            </a:r>
          </a:p>
          <a:p>
            <a:endParaRPr lang="es-ES" sz="2400" dirty="0" smtClean="0"/>
          </a:p>
          <a:p>
            <a:r>
              <a:rPr lang="es-ES" sz="2400" b="1" dirty="0" smtClean="0"/>
              <a:t>Permanentes</a:t>
            </a:r>
            <a:r>
              <a:rPr lang="es-ES" sz="2400" dirty="0" smtClean="0"/>
              <a:t> (energía infinita, potencia finita), Señales de potencia, 	Ej. portadora de AM. ( La tensión de alimentación 			de 220V, NO es un ejemplo válido, por no ser una "señal")</a:t>
            </a:r>
          </a:p>
          <a:p>
            <a:endParaRPr lang="es-ES" sz="1400" dirty="0" smtClean="0"/>
          </a:p>
          <a:p>
            <a:r>
              <a:rPr lang="es-ES" dirty="0" smtClean="0"/>
              <a:t>	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357158" y="117717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2. </a:t>
            </a:r>
            <a:r>
              <a:rPr lang="es-ES" sz="2400" i="1" dirty="0" smtClean="0"/>
              <a:t>De acuerdo con la factibilidad </a:t>
            </a:r>
            <a:r>
              <a:rPr lang="es-ES" sz="2400" i="1" u="sng" dirty="0" smtClean="0"/>
              <a:t>modelado matemático</a:t>
            </a:r>
            <a:r>
              <a:rPr lang="es-ES" sz="2400" i="1" dirty="0" smtClean="0"/>
              <a:t>:</a:t>
            </a:r>
          </a:p>
          <a:p>
            <a:endParaRPr lang="es-ES" sz="2400" i="1" dirty="0" smtClean="0"/>
          </a:p>
          <a:p>
            <a:r>
              <a:rPr lang="es-ES" sz="2400" b="1" dirty="0" err="1" smtClean="0"/>
              <a:t>Determinísticas</a:t>
            </a:r>
            <a:r>
              <a:rPr lang="es-ES" sz="2400" dirty="0" smtClean="0"/>
              <a:t>, pueden expresarse matemáticamente, con funciones conocidas (seno, coseno, 					exponenciales, </a:t>
            </a:r>
            <a:r>
              <a:rPr lang="es-ES" sz="2400" dirty="0" err="1" smtClean="0"/>
              <a:t>etc</a:t>
            </a:r>
            <a:r>
              <a:rPr lang="es-ES" sz="2400" dirty="0" smtClean="0"/>
              <a:t>). Pueden ser </a:t>
            </a:r>
            <a:r>
              <a:rPr lang="es-ES" sz="2400" dirty="0" err="1" smtClean="0"/>
              <a:t>transistorias</a:t>
            </a:r>
            <a:r>
              <a:rPr lang="es-ES" sz="2400" dirty="0" smtClean="0"/>
              <a:t>, periódicas, </a:t>
            </a:r>
            <a:r>
              <a:rPr lang="es-ES" sz="2400" dirty="0" err="1" smtClean="0"/>
              <a:t>cuasiperiódicas</a:t>
            </a:r>
            <a:r>
              <a:rPr lang="es-ES" sz="2400" dirty="0" smtClean="0"/>
              <a:t> o caóticas.	 </a:t>
            </a:r>
          </a:p>
          <a:p>
            <a:r>
              <a:rPr lang="es-ES" sz="2400" dirty="0" smtClean="0"/>
              <a:t>				Ej. x(t)=10.e-at.sen(</a:t>
            </a:r>
            <a:r>
              <a:rPr lang="es-ES" sz="2400" dirty="0" err="1" smtClean="0"/>
              <a:t>wt</a:t>
            </a:r>
            <a:r>
              <a:rPr lang="es-ES" sz="2400" dirty="0" smtClean="0"/>
              <a:t>)+4.cos(</a:t>
            </a:r>
            <a:r>
              <a:rPr lang="es-ES" sz="2400" dirty="0" err="1" smtClean="0"/>
              <a:t>wt</a:t>
            </a:r>
            <a:r>
              <a:rPr lang="es-ES" sz="2400" dirty="0" smtClean="0"/>
              <a:t>)</a:t>
            </a:r>
          </a:p>
          <a:p>
            <a:r>
              <a:rPr lang="es-ES" sz="2400" dirty="0" smtClean="0"/>
              <a:t>			Dado cualquier t puedo conocer x(t)</a:t>
            </a:r>
          </a:p>
          <a:p>
            <a:endParaRPr lang="es-ES" sz="2400" dirty="0" smtClean="0"/>
          </a:p>
          <a:p>
            <a:r>
              <a:rPr lang="es-ES" sz="2400" b="1" dirty="0" smtClean="0"/>
              <a:t>Aleatorias</a:t>
            </a:r>
            <a:r>
              <a:rPr lang="es-ES" sz="2400" dirty="0" smtClean="0"/>
              <a:t>, no pueden expresarse matemáticamente de forma cerrada. Se usa la estadística y las 					probabilidades. Ej. La voz, el ruido térmico, video, etc.</a:t>
            </a:r>
          </a:p>
          <a:p>
            <a:endParaRPr lang="es-AR" sz="2400" dirty="0" smtClean="0"/>
          </a:p>
          <a:p>
            <a:endParaRPr lang="es-ES" sz="2400" dirty="0" smtClean="0"/>
          </a:p>
          <a:p>
            <a:pPr algn="just"/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Todas las señales eléctricas, físicamente posibles son transitorias, lo de "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permantente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"  es una aproximación. Se las considera en esta categoría si existen durante un tiempo suficientemente largo, pero finito</a:t>
            </a:r>
            <a:endParaRPr lang="es-E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1" y="471488"/>
            <a:ext cx="7993063" cy="596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49275"/>
            <a:ext cx="748982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166813" y="3232150"/>
            <a:ext cx="765333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dirty="0"/>
              <a:t>Ejemplo de señales aleatorias: audio, video, </a:t>
            </a:r>
            <a:r>
              <a:rPr lang="es-ES" altLang="en-US" sz="1800" dirty="0" err="1"/>
              <a:t>etc</a:t>
            </a: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dirty="0" smtClean="0"/>
              <a:t>Veremos </a:t>
            </a:r>
            <a:r>
              <a:rPr lang="es-ES" altLang="en-US" sz="1800" dirty="0"/>
              <a:t>que </a:t>
            </a:r>
            <a:r>
              <a:rPr lang="es-ES" altLang="en-US" sz="1800" dirty="0" smtClean="0"/>
              <a:t>las  medidas </a:t>
            </a:r>
            <a:r>
              <a:rPr lang="es-ES" altLang="en-US" sz="1800" dirty="0"/>
              <a:t>de estas </a:t>
            </a:r>
            <a:r>
              <a:rPr lang="es-ES" altLang="en-US" sz="1800" dirty="0" smtClean="0"/>
              <a:t>señales de mayor interés</a:t>
            </a:r>
            <a:r>
              <a:rPr lang="es-ES" altLang="en-US" sz="1800" b="1" dirty="0" smtClean="0"/>
              <a:t>:</a:t>
            </a: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</a:t>
            </a:r>
            <a:r>
              <a:rPr lang="es-ES" altLang="en-US" sz="1800" b="1" dirty="0" smtClean="0"/>
              <a:t>(</a:t>
            </a:r>
            <a:r>
              <a:rPr lang="es-ES" altLang="en-US" sz="1800" b="1" dirty="0" err="1" smtClean="0"/>
              <a:t>dc</a:t>
            </a:r>
            <a:r>
              <a:rPr lang="es-ES" altLang="en-US" sz="1800" b="1" dirty="0" smtClean="0"/>
              <a:t> ó </a:t>
            </a:r>
            <a:r>
              <a:rPr lang="es-ES" altLang="en-US" sz="1800" b="1" dirty="0" err="1" smtClean="0"/>
              <a:t>ac</a:t>
            </a:r>
            <a:r>
              <a:rPr lang="es-ES" altLang="en-US" sz="1800" b="1" dirty="0"/>
              <a:t>)</a:t>
            </a:r>
            <a:r>
              <a:rPr lang="es-ES" altLang="en-US" sz="1800" b="1" dirty="0" smtClean="0"/>
              <a:t> </a:t>
            </a:r>
            <a:r>
              <a:rPr lang="es-ES" altLang="en-US" sz="1800" b="1" dirty="0"/>
              <a:t>valor eficaz, energía y potencia </a:t>
            </a:r>
            <a:r>
              <a:rPr lang="es-ES" altLang="en-US" sz="1800" u="sng" dirty="0"/>
              <a:t>son medidas estadísticas</a:t>
            </a:r>
            <a:r>
              <a:rPr lang="es-ES" altLang="en-US" sz="1800" b="1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 smtClean="0"/>
              <a:t>Se calculan encontrando algún </a:t>
            </a:r>
            <a:r>
              <a:rPr lang="es-ES" altLang="en-US" sz="1800" b="1" smtClean="0"/>
              <a:t>valor medio, </a:t>
            </a:r>
            <a:r>
              <a:rPr lang="es-ES" altLang="en-US" sz="1800" b="1" dirty="0" smtClean="0"/>
              <a:t>y la desviación </a:t>
            </a:r>
            <a:r>
              <a:rPr lang="es-ES" altLang="en-US" sz="1800" b="1" dirty="0"/>
              <a:t>estándar.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60350"/>
            <a:ext cx="51847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785794"/>
            <a:ext cx="42481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212" y="857232"/>
            <a:ext cx="4522788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08274"/>
            <a:ext cx="809225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86" y="3571876"/>
            <a:ext cx="6605856" cy="328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3558-5FA0-414D-8008-400812B13F05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249</Words>
  <Application>Microsoft Office PowerPoint</Application>
  <PresentationFormat>Presentación en pantalla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Señal-Mensaje   Información  Significado</vt:lpstr>
      <vt:lpstr>Como definición (no muy estricta) de “SEÑAL" podemos considerar la encontrada en el libro “Sistemas de Comunicaciones” de B. Carlson:    "Tanto la señal como el mensaje son la materialización física de la información".   O también, la dada por Wikipedia:   "La señal es el sustento físico del mensaje y de la información". 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Manolo</dc:creator>
  <cp:lastModifiedBy>Manolo</cp:lastModifiedBy>
  <cp:revision>7</cp:revision>
  <dcterms:created xsi:type="dcterms:W3CDTF">2021-03-24T02:23:18Z</dcterms:created>
  <dcterms:modified xsi:type="dcterms:W3CDTF">2023-03-15T01:56:42Z</dcterms:modified>
</cp:coreProperties>
</file>