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2" r:id="rId3"/>
    <p:sldId id="256" r:id="rId4"/>
    <p:sldId id="262" r:id="rId5"/>
    <p:sldId id="258" r:id="rId6"/>
    <p:sldId id="259" r:id="rId7"/>
    <p:sldId id="260" r:id="rId8"/>
    <p:sldId id="263" r:id="rId9"/>
    <p:sldId id="257" r:id="rId10"/>
    <p:sldId id="265" r:id="rId11"/>
    <p:sldId id="264" r:id="rId12"/>
    <p:sldId id="267" r:id="rId13"/>
    <p:sldId id="268" r:id="rId14"/>
    <p:sldId id="269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36" autoAdjust="0"/>
    <p:restoredTop sz="93296" autoAdjust="0"/>
  </p:normalViewPr>
  <p:slideViewPr>
    <p:cSldViewPr snapToGrid="0">
      <p:cViewPr>
        <p:scale>
          <a:sx n="60" d="100"/>
          <a:sy n="60" d="100"/>
        </p:scale>
        <p:origin x="-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CC517-1D6F-46EC-AAD0-2409024661D6}" type="datetimeFigureOut">
              <a:rPr lang="es-ES" smtClean="0"/>
              <a:pPr/>
              <a:t>13/03/2023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4234C-72AF-4660-9757-14E0722D01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234C-72AF-4660-9757-14E0722D015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BB6-4CD5-40F2-9B9D-737E7BFE30E9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00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DEAD-AFAE-4E20-904D-C0A3850148A2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963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3B82-6EE6-4B68-8ABD-C1248E9A244B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735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1935-0EE5-44E8-B9FA-3091F4A8DC79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317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1199-2F00-49D3-9F37-555D478FB43E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683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1C4-3668-4541-ABD5-6DDCD91C43D5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929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6444-9527-4CC0-8563-2F87CEB6BF9D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467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35F0-623B-46BA-911F-9373C551F1A8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05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EEE4-B6C1-4EB6-AB4B-CCA0FECC7540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390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9ECD-DDA0-407A-85F0-5A1F79344A22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66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EDE3-D4A5-48E2-960C-266A3D376AAB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294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520E9-D46F-4F17-8085-7E12D5DD50B7}" type="datetime1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25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tedras.facet.unt.edu.ar/senialeselectrica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91189" y="63055"/>
            <a:ext cx="1128155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3200" b="1" u="sng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3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SEÑALES ELÉCTRICAS</a:t>
            </a:r>
            <a:endParaRPr lang="en-US" altLang="en-US" sz="3200" u="sng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DOCENTES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Dr. 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Ing. Carlos M.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Formigli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(responsable)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Dr. Ing. Mariano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Fagre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JTP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 altLang="en-US" sz="2400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5067" y="261258"/>
            <a:ext cx="10515600" cy="659674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sz="9600" b="1" cap="all" dirty="0" smtClean="0"/>
              <a:t>Horarios, Señales Eléctricas 2023</a:t>
            </a:r>
            <a:endParaRPr lang="es-ES" sz="9600" dirty="0" smtClean="0"/>
          </a:p>
          <a:p>
            <a:pPr>
              <a:buNone/>
            </a:pPr>
            <a:r>
              <a:rPr lang="es-ES" sz="9600" dirty="0" smtClean="0"/>
              <a:t>		Lunes: de 8:00 a 10:00, aula 1-3-15 (DEEC2)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	Martes: de 8:00 a 10:00, aula 1-3-2 (DEEC4) 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	Miércoles: de 10:15 a 12:15, aula 1-3-15 (DEEC2)</a:t>
            </a:r>
            <a:endParaRPr lang="es-ES" sz="9600" b="1" dirty="0" smtClean="0"/>
          </a:p>
          <a:p>
            <a:pPr>
              <a:buNone/>
            </a:pPr>
            <a:endParaRPr lang="es-AR" sz="9600" b="1" dirty="0" smtClean="0"/>
          </a:p>
          <a:p>
            <a:pPr>
              <a:buNone/>
            </a:pPr>
            <a:r>
              <a:rPr lang="es-ES" sz="9600" b="1" dirty="0" smtClean="0"/>
              <a:t>REGLAMENTO</a:t>
            </a:r>
          </a:p>
          <a:p>
            <a:pPr>
              <a:buNone/>
            </a:pPr>
            <a:r>
              <a:rPr lang="es-ES" sz="9600" dirty="0" smtClean="0"/>
              <a:t>	* No hay obligatoriedad de asistencia, salvo a las instancias de evaluación.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* Evaluaciones: dos (2) parciales y </a:t>
            </a:r>
            <a:r>
              <a:rPr lang="es-ES" sz="9600" dirty="0" smtClean="0"/>
              <a:t>seis (6) </a:t>
            </a:r>
            <a:r>
              <a:rPr lang="es-ES" sz="9600" dirty="0" err="1" smtClean="0"/>
              <a:t>quiz</a:t>
            </a:r>
            <a:r>
              <a:rPr lang="es-ES" sz="9600" dirty="0" smtClean="0"/>
              <a:t>.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</a:t>
            </a:r>
            <a:r>
              <a:rPr lang="es-ES" sz="9600" b="1" dirty="0" smtClean="0"/>
              <a:t>* Regularidad</a:t>
            </a:r>
            <a:r>
              <a:rPr lang="es-ES" sz="9600" dirty="0" smtClean="0"/>
              <a:t>: 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	Aprobar los 3 parciales; al menos dos de los </a:t>
            </a:r>
            <a:r>
              <a:rPr lang="es-ES" sz="9600" dirty="0" err="1" smtClean="0"/>
              <a:t>quiz</a:t>
            </a:r>
            <a:r>
              <a:rPr lang="es-ES" sz="9600" dirty="0" smtClean="0"/>
              <a:t> del 1 al 3; y al menos  	dos de los </a:t>
            </a:r>
            <a:r>
              <a:rPr lang="es-ES" sz="9600" dirty="0" err="1" smtClean="0"/>
              <a:t>quiz</a:t>
            </a:r>
            <a:r>
              <a:rPr lang="es-ES" sz="9600" dirty="0" smtClean="0"/>
              <a:t> del 4 al 6.  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	(De no cumplir alguna de  estas condiciones se podrá recuperar luego 	del receso invernal).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</a:t>
            </a:r>
          </a:p>
          <a:p>
            <a:pPr>
              <a:buNone/>
            </a:pPr>
            <a:r>
              <a:rPr lang="es-ES" sz="9600" dirty="0" smtClean="0"/>
              <a:t>	* </a:t>
            </a:r>
            <a:r>
              <a:rPr lang="es-ES" sz="9600" b="1" dirty="0" smtClean="0"/>
              <a:t>Promoción:</a:t>
            </a:r>
          </a:p>
          <a:p>
            <a:pPr>
              <a:buNone/>
            </a:pPr>
            <a:r>
              <a:rPr lang="es-ES" sz="9600" dirty="0" smtClean="0"/>
              <a:t>		Aprobar los tres parciales (con promedio </a:t>
            </a:r>
            <a:r>
              <a:rPr lang="es-ES" sz="9600" dirty="0" smtClean="0">
                <a:sym typeface="Symbol"/>
              </a:rPr>
              <a:t></a:t>
            </a:r>
            <a:r>
              <a:rPr lang="es-ES" sz="9600" dirty="0" smtClean="0"/>
              <a:t>7) y todos los </a:t>
            </a:r>
            <a:r>
              <a:rPr lang="es-ES" sz="9600" dirty="0" err="1" smtClean="0"/>
              <a:t>quiz</a:t>
            </a:r>
            <a:r>
              <a:rPr lang="es-ES" sz="9600" dirty="0" smtClean="0"/>
              <a:t>.</a:t>
            </a:r>
            <a:endParaRPr lang="es-ES" sz="9600" b="1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s-AR" u="sng" cap="all" dirty="0" smtClean="0"/>
              <a:t>Fechas importantes: </a:t>
            </a:r>
          </a:p>
          <a:p>
            <a:pPr>
              <a:buNone/>
            </a:pPr>
            <a:r>
              <a:rPr lang="es-AR" dirty="0" smtClean="0"/>
              <a:t> </a:t>
            </a:r>
          </a:p>
          <a:p>
            <a:pPr>
              <a:buNone/>
            </a:pPr>
            <a:r>
              <a:rPr lang="es-AR" dirty="0" smtClean="0"/>
              <a:t>Parcial 1: Lunes 24/04</a:t>
            </a:r>
          </a:p>
          <a:p>
            <a:pPr>
              <a:buNone/>
            </a:pPr>
            <a:r>
              <a:rPr lang="es-AR" dirty="0" smtClean="0"/>
              <a:t>Parcial 2: Lunes 29/05</a:t>
            </a:r>
          </a:p>
          <a:p>
            <a:pPr>
              <a:buNone/>
            </a:pPr>
            <a:r>
              <a:rPr lang="es-AR" dirty="0" smtClean="0"/>
              <a:t>Parcial 3: </a:t>
            </a:r>
            <a:r>
              <a:rPr lang="es-AR" dirty="0" smtClean="0"/>
              <a:t>Miércol</a:t>
            </a:r>
            <a:r>
              <a:rPr lang="es-AR" dirty="0" smtClean="0"/>
              <a:t>es </a:t>
            </a:r>
            <a:r>
              <a:rPr lang="es-AR" dirty="0" smtClean="0"/>
              <a:t>28/06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856932" y="4182485"/>
            <a:ext cx="3771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AR" sz="4800" dirty="0" smtClean="0"/>
              <a:t>¿PREGUNTAS?</a:t>
            </a:r>
            <a:endParaRPr lang="es-ES" sz="4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5 Imagen" descr="Cronograma_reducid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969" y="0"/>
            <a:ext cx="8172054" cy="6211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624418" y="188914"/>
            <a:ext cx="11135783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SEÑALES </a:t>
            </a:r>
            <a:r>
              <a:rPr lang="es-E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ELÉCTRICAS</a:t>
            </a:r>
            <a:endParaRPr lang="es-ES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5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		</a:t>
            </a:r>
            <a:r>
              <a:rPr lang="es-ES" altLang="en-US" sz="2000" b="1" dirty="0" smtClean="0"/>
              <a:t>TEMA 1: Análisis </a:t>
            </a:r>
            <a:r>
              <a:rPr lang="es-ES" altLang="en-US" sz="2000" b="1" dirty="0"/>
              <a:t>en el dominio del </a:t>
            </a:r>
            <a:r>
              <a:rPr lang="es-ES" altLang="en-US" sz="2000" b="1" dirty="0" smtClean="0"/>
              <a:t>tiempo</a:t>
            </a: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000" dirty="0"/>
              <a:t>Pueden ser una tensión (Voltios) o una corriente (Amperios).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000" dirty="0"/>
              <a:t>Queremos </a:t>
            </a:r>
            <a:r>
              <a:rPr lang="es-ES" altLang="en-US" sz="2000" dirty="0" smtClean="0"/>
              <a:t>medir</a:t>
            </a:r>
            <a:r>
              <a:rPr lang="es-ES" altLang="en-US" sz="2000" b="1" dirty="0" smtClean="0"/>
              <a:t>:</a:t>
            </a:r>
            <a:endParaRPr lang="es-E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err="1"/>
              <a:t>dc</a:t>
            </a:r>
            <a:r>
              <a:rPr lang="es-ES" altLang="en-US" sz="1800" b="1" dirty="0" smtClean="0"/>
              <a:t>, </a:t>
            </a:r>
            <a:r>
              <a:rPr lang="es-ES" altLang="en-US" sz="1800" b="1" dirty="0" err="1"/>
              <a:t>ac</a:t>
            </a:r>
            <a:r>
              <a:rPr lang="es-ES" altLang="en-US" sz="1800" b="1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valor eficaz,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energía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potencia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Si es posible expresarla matemáticamente (conocemos la forma de onda), </a:t>
            </a:r>
            <a:r>
              <a:rPr lang="es-ES" altLang="en-US" sz="1800" b="1" dirty="0" smtClean="0"/>
              <a:t>se pueden calcular mediante integración las características mencionadas.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Si </a:t>
            </a:r>
            <a:r>
              <a:rPr lang="es-ES" altLang="en-US" sz="1800" b="1" dirty="0" smtClean="0"/>
              <a:t>NO </a:t>
            </a:r>
            <a:r>
              <a:rPr lang="es-ES" altLang="en-US" sz="1800" b="1" dirty="0"/>
              <a:t>es posible expresarla matemáticamente</a:t>
            </a:r>
            <a:r>
              <a:rPr lang="es-ES" altLang="en-US" sz="1800" dirty="0"/>
              <a:t> </a:t>
            </a:r>
            <a:r>
              <a:rPr lang="es-ES" altLang="en-US" sz="1800" b="1" dirty="0"/>
              <a:t>usamos herramientas de la estadística</a:t>
            </a:r>
            <a:r>
              <a:rPr lang="es-ES" altLang="en-US" sz="1800" b="1" dirty="0" smtClean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smtClean="0"/>
              <a:t>	valor </a:t>
            </a:r>
            <a:r>
              <a:rPr lang="es-ES" altLang="en-US" sz="1800" b="1" dirty="0"/>
              <a:t>medio o promedio = componente de </a:t>
            </a:r>
            <a:r>
              <a:rPr lang="es-ES" altLang="en-US" sz="1800" b="1" dirty="0" err="1"/>
              <a:t>dc</a:t>
            </a: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	 </a:t>
            </a:r>
            <a:r>
              <a:rPr lang="es-ES" altLang="en-US" sz="1800" b="1" dirty="0"/>
              <a:t>varianza = potencia total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	desviación </a:t>
            </a:r>
            <a:r>
              <a:rPr lang="es-ES" altLang="en-US" sz="1800" b="1" dirty="0"/>
              <a:t>estándar = componente de </a:t>
            </a:r>
            <a:r>
              <a:rPr lang="es-ES" altLang="en-US" sz="1800" b="1" dirty="0" err="1"/>
              <a:t>ac</a:t>
            </a:r>
            <a:endParaRPr lang="es-ES" altLang="en-US" sz="1800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1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b="1" dirty="0" smtClean="0"/>
          </a:p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SEÑALES ELÉCTRICAS</a:t>
            </a:r>
          </a:p>
          <a:p>
            <a:endParaRPr lang="es-ES" b="1" dirty="0" smtClean="0"/>
          </a:p>
          <a:p>
            <a:r>
              <a:rPr lang="es-ES" dirty="0" smtClean="0"/>
              <a:t>	1</a:t>
            </a:r>
            <a:r>
              <a:rPr lang="es-ES" b="1" dirty="0" smtClean="0"/>
              <a:t>.</a:t>
            </a:r>
            <a:r>
              <a:rPr lang="es-ES" b="1" i="1" dirty="0" smtClean="0"/>
              <a:t> </a:t>
            </a:r>
            <a:r>
              <a:rPr lang="es-ES" sz="2000" b="1" i="1" dirty="0" smtClean="0"/>
              <a:t>CLASIFICACIÓN DE LAS SEÑALES EN EL TIEMPO</a:t>
            </a:r>
            <a:r>
              <a:rPr lang="es-ES" sz="2000" i="1" dirty="0" smtClean="0"/>
              <a:t>:</a:t>
            </a:r>
          </a:p>
          <a:p>
            <a:r>
              <a:rPr lang="es-ES" dirty="0" smtClean="0"/>
              <a:t>	</a:t>
            </a:r>
          </a:p>
          <a:p>
            <a:r>
              <a:rPr lang="es-ES" dirty="0" smtClean="0"/>
              <a:t>	* </a:t>
            </a:r>
            <a:r>
              <a:rPr lang="es-ES" sz="2000" i="1" dirty="0" smtClean="0"/>
              <a:t>De acuerdo a su </a:t>
            </a:r>
            <a:r>
              <a:rPr lang="es-ES" sz="2000" i="1" u="sng" dirty="0" smtClean="0"/>
              <a:t>duración</a:t>
            </a:r>
            <a:r>
              <a:rPr lang="es-ES" sz="2000" i="1" dirty="0" smtClean="0"/>
              <a:t> temporal:</a:t>
            </a:r>
          </a:p>
          <a:p>
            <a:endParaRPr lang="es-ES" i="1" dirty="0" smtClean="0"/>
          </a:p>
          <a:p>
            <a:r>
              <a:rPr lang="es-ES" dirty="0" smtClean="0"/>
              <a:t>		</a:t>
            </a:r>
            <a:r>
              <a:rPr lang="es-ES" b="1" dirty="0" smtClean="0"/>
              <a:t>Transitorias</a:t>
            </a:r>
            <a:r>
              <a:rPr lang="es-ES" dirty="0" smtClean="0"/>
              <a:t> (energía finita), Señales de Energía. </a:t>
            </a:r>
            <a:r>
              <a:rPr lang="es-ES" sz="1400" dirty="0" smtClean="0"/>
              <a:t>Ej.: Un pulso de corta 								duración.</a:t>
            </a:r>
          </a:p>
          <a:p>
            <a:r>
              <a:rPr lang="es-ES" dirty="0" smtClean="0"/>
              <a:t>		</a:t>
            </a:r>
            <a:r>
              <a:rPr lang="es-ES" b="1" dirty="0" smtClean="0"/>
              <a:t>Permanentes</a:t>
            </a:r>
            <a:r>
              <a:rPr lang="es-ES" dirty="0" smtClean="0"/>
              <a:t> (energía infinita, potencia finita), Señales de potencia, 	</a:t>
            </a:r>
            <a:r>
              <a:rPr lang="es-ES" sz="1400" dirty="0" smtClean="0"/>
              <a:t>Ej. portadora de AM. ( La tensión de alimentación 			de 220V, NO es un ejemplo válido, por no ser una "señal")</a:t>
            </a:r>
          </a:p>
          <a:p>
            <a:endParaRPr lang="es-ES" sz="1400" dirty="0" smtClean="0"/>
          </a:p>
          <a:p>
            <a:r>
              <a:rPr lang="es-ES" dirty="0" smtClean="0"/>
              <a:t>	* </a:t>
            </a:r>
            <a:r>
              <a:rPr lang="es-ES" sz="2000" i="1" dirty="0" smtClean="0"/>
              <a:t>De acuerdo con la factibilidad </a:t>
            </a:r>
            <a:r>
              <a:rPr lang="es-ES" sz="2000" i="1" u="sng" dirty="0" smtClean="0"/>
              <a:t>modelado matemático</a:t>
            </a:r>
            <a:r>
              <a:rPr lang="es-ES" sz="2000" i="1" dirty="0" smtClean="0"/>
              <a:t>:</a:t>
            </a:r>
          </a:p>
          <a:p>
            <a:endParaRPr lang="es-ES" i="1" dirty="0" smtClean="0"/>
          </a:p>
          <a:p>
            <a:r>
              <a:rPr lang="es-ES" dirty="0" smtClean="0"/>
              <a:t>		</a:t>
            </a:r>
            <a:r>
              <a:rPr lang="es-ES" b="1" dirty="0" err="1" smtClean="0"/>
              <a:t>Determinísticas</a:t>
            </a:r>
            <a:r>
              <a:rPr lang="es-ES" dirty="0" smtClean="0"/>
              <a:t>, pueden expresarse matemáticamente, con funciones conocidas (seno, coseno, 					exponenciales, </a:t>
            </a:r>
            <a:r>
              <a:rPr lang="es-ES" dirty="0" err="1" smtClean="0"/>
              <a:t>etc</a:t>
            </a:r>
            <a:r>
              <a:rPr lang="es-ES" dirty="0" smtClean="0"/>
              <a:t>). Pueden ser </a:t>
            </a:r>
            <a:r>
              <a:rPr lang="es-ES" dirty="0" err="1" smtClean="0"/>
              <a:t>transistorias</a:t>
            </a:r>
            <a:r>
              <a:rPr lang="es-ES" dirty="0" smtClean="0"/>
              <a:t>, periódicas, </a:t>
            </a:r>
            <a:r>
              <a:rPr lang="es-ES" dirty="0" err="1" smtClean="0"/>
              <a:t>cuasiperiódicas</a:t>
            </a:r>
            <a:r>
              <a:rPr lang="es-ES" dirty="0" smtClean="0"/>
              <a:t> o caóticas.	 </a:t>
            </a:r>
          </a:p>
          <a:p>
            <a:r>
              <a:rPr lang="es-ES" sz="1400" dirty="0" smtClean="0"/>
              <a:t>				Ej. x(t)=10.e-at.sen(</a:t>
            </a:r>
            <a:r>
              <a:rPr lang="es-ES" sz="1400" dirty="0" err="1" smtClean="0"/>
              <a:t>wt</a:t>
            </a:r>
            <a:r>
              <a:rPr lang="es-ES" sz="1400" dirty="0" smtClean="0"/>
              <a:t>)+4.cos(</a:t>
            </a:r>
            <a:r>
              <a:rPr lang="es-ES" sz="1400" dirty="0" err="1" smtClean="0"/>
              <a:t>wt</a:t>
            </a:r>
            <a:r>
              <a:rPr lang="es-ES" sz="1400" dirty="0" smtClean="0"/>
              <a:t>)</a:t>
            </a:r>
          </a:p>
          <a:p>
            <a:r>
              <a:rPr lang="es-ES" sz="1400" dirty="0" smtClean="0"/>
              <a:t>			Dado cualquier t puedo conocer x(t)</a:t>
            </a:r>
          </a:p>
          <a:p>
            <a:r>
              <a:rPr lang="es-ES" dirty="0" smtClean="0"/>
              <a:t>		</a:t>
            </a:r>
            <a:r>
              <a:rPr lang="es-ES" b="1" dirty="0" smtClean="0"/>
              <a:t>Aleatorias</a:t>
            </a:r>
            <a:r>
              <a:rPr lang="es-ES" dirty="0" smtClean="0"/>
              <a:t>, no pueden expresarse matemáticamente de forma cerrada. Se usa la estadística y las 					probabilidades. </a:t>
            </a:r>
            <a:r>
              <a:rPr lang="es-ES" sz="1400" dirty="0" smtClean="0"/>
              <a:t>Ej. La voz, el ruido térmico, video, etc.</a:t>
            </a:r>
          </a:p>
          <a:p>
            <a:endParaRPr lang="es-ES" sz="1400" dirty="0" smtClean="0"/>
          </a:p>
          <a:p>
            <a:r>
              <a:rPr lang="es-ES" dirty="0" smtClean="0"/>
              <a:t>	Todas las señales eléctricas, físicamente posibles son transitorias, lo de "</a:t>
            </a:r>
            <a:r>
              <a:rPr lang="es-ES" dirty="0" err="1" smtClean="0"/>
              <a:t>permantente</a:t>
            </a:r>
            <a:r>
              <a:rPr lang="es-ES" dirty="0" smtClean="0"/>
              <a:t>"  es una aproximación. Se las 	considera en esta categoría si existen durante un tiempo suficientemente largo, pero finito.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8" y="471488"/>
            <a:ext cx="10657417" cy="596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0652" y="549276"/>
            <a:ext cx="9986433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555752" y="3232151"/>
            <a:ext cx="1020444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Ejemplo de señales aleatorias: audio, video, </a:t>
            </a:r>
            <a:r>
              <a:rPr lang="es-ES" altLang="en-US" sz="1800" dirty="0" err="1"/>
              <a:t>etc</a:t>
            </a: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 smtClean="0"/>
              <a:t>Veremos </a:t>
            </a:r>
            <a:r>
              <a:rPr lang="es-ES" altLang="en-US" sz="1800" dirty="0"/>
              <a:t>que </a:t>
            </a:r>
            <a:r>
              <a:rPr lang="es-ES" altLang="en-US" sz="1800" dirty="0" smtClean="0"/>
              <a:t>las  medidas </a:t>
            </a:r>
            <a:r>
              <a:rPr lang="es-ES" altLang="en-US" sz="1800" dirty="0"/>
              <a:t>de estas </a:t>
            </a:r>
            <a:r>
              <a:rPr lang="es-ES" altLang="en-US" sz="1800" dirty="0" smtClean="0"/>
              <a:t>señales de mayor interés</a:t>
            </a:r>
            <a:r>
              <a:rPr lang="es-ES" altLang="en-US" sz="1800" b="1" dirty="0" smtClean="0"/>
              <a:t>:</a:t>
            </a: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smtClean="0"/>
              <a:t>(</a:t>
            </a:r>
            <a:r>
              <a:rPr lang="es-ES" altLang="en-US" sz="1800" b="1" dirty="0" err="1" smtClean="0"/>
              <a:t>dc</a:t>
            </a:r>
            <a:r>
              <a:rPr lang="es-ES" altLang="en-US" sz="1800" b="1" dirty="0" smtClean="0"/>
              <a:t> ó </a:t>
            </a:r>
            <a:r>
              <a:rPr lang="es-ES" altLang="en-US" sz="1800" b="1" dirty="0" err="1" smtClean="0"/>
              <a:t>ac</a:t>
            </a:r>
            <a:r>
              <a:rPr lang="es-ES" altLang="en-US" sz="1800" b="1" dirty="0"/>
              <a:t>)</a:t>
            </a:r>
            <a:r>
              <a:rPr lang="es-ES" altLang="en-US" sz="1800" b="1" dirty="0" smtClean="0"/>
              <a:t> </a:t>
            </a:r>
            <a:r>
              <a:rPr lang="es-ES" altLang="en-US" sz="1800" b="1" dirty="0"/>
              <a:t>valor eficaz, energía y potencia </a:t>
            </a:r>
            <a:r>
              <a:rPr lang="es-ES" altLang="en-US" sz="1800" u="sng" dirty="0"/>
              <a:t>son medidas estadísticas</a:t>
            </a:r>
            <a:r>
              <a:rPr lang="es-ES" altLang="en-US" sz="1800" b="1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Se calculan encontrando algún </a:t>
            </a:r>
            <a:r>
              <a:rPr lang="es-ES" altLang="en-US" sz="1800" b="1" smtClean="0"/>
              <a:t>valor medio, </a:t>
            </a:r>
            <a:r>
              <a:rPr lang="es-ES" altLang="en-US" sz="1800" b="1" dirty="0" smtClean="0"/>
              <a:t>y la desviación </a:t>
            </a:r>
            <a:r>
              <a:rPr lang="es-ES" altLang="en-US" sz="1800" b="1" dirty="0"/>
              <a:t>estándar.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459658" y="0"/>
            <a:ext cx="11281558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3200" b="1" u="sng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3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SEÑALES ELÉCTRICAS</a:t>
            </a:r>
            <a:endParaRPr lang="en-US" altLang="en-US" sz="3200" u="sng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DOCENTES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Dr. 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Ing. Carlos M.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Formigli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(responsable)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Dr. Ing. Mariano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Fagre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JTP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Oficina: Laboratorio de Técnicas Digitales (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LTD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 Oficina 1-2-06.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email: cformigli@herrera.unt.edu.ar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mfagre@herrera.unt.edu.ar,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HORARIOS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Prácticos: lunes 8-10Hs.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Teoría: martes 8-10Hs., miércoles de 10:15-12:15 Hs.</a:t>
            </a:r>
            <a:endParaRPr lang="en-US" alt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457200" y="201603"/>
            <a:ext cx="11435051" cy="700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       </a:t>
            </a:r>
            <a:r>
              <a:rPr lang="es-ES" altLang="en-US" sz="2800" b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Condiciones para el cursado</a:t>
            </a:r>
            <a:endParaRPr lang="en-US" altLang="en-US" sz="2800" b="1" cap="all" dirty="0" smtClean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altLang="en-US" sz="2000" b="1" dirty="0" smtClean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i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asignaturas Aprobadas</a:t>
            </a: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 			ASIGNATURAS </a:t>
            </a:r>
            <a:r>
              <a:rPr lang="es-ES" altLang="en-US" sz="2000" b="1" i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Regulares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             Circuitos Eléctricos III 				Electrónica III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Cálculo IV 					Dispositivos Electrónicos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Electrónica I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Probabilidad y Estadística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P. S.  Inglés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Sitio web de la asignatura: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</a:rPr>
              <a:t> 	</a:t>
            </a:r>
            <a:r>
              <a:rPr lang="en-US" altLang="en-US" sz="2800" dirty="0" smtClean="0">
                <a:solidFill>
                  <a:srgbClr val="FF0000"/>
                </a:solidFill>
                <a:hlinkClick r:id="rId3"/>
              </a:rPr>
              <a:t>https://catedras.facet.unt.edu.ar/senialeselectricas/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solidFill>
                <a:srgbClr val="FF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solidFill>
                <a:srgbClr val="FF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solidFill>
                <a:srgbClr val="FF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Aula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virtual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</a:rPr>
              <a:t>	https://facetvirtual.facet.unt.edu.ar/enrol/index.php?id=338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2000" b="1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4 Imagen" descr="QR de seniales electricas 20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3883" y="3010263"/>
            <a:ext cx="2776020" cy="28549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52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4497" y="298587"/>
            <a:ext cx="11687503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AR" sz="3600" b="1" dirty="0" smtClean="0"/>
              <a:t>OBJETIVOS DE LA ASIGNATURA</a:t>
            </a:r>
            <a:endParaRPr lang="es-ES" sz="2800" dirty="0" smtClean="0"/>
          </a:p>
          <a:p>
            <a:pPr>
              <a:spcAft>
                <a:spcPts val="600"/>
              </a:spcAft>
            </a:pPr>
            <a:r>
              <a:rPr lang="es-ES" sz="2800" dirty="0" smtClean="0"/>
              <a:t>Al concluir el Curso el alumno deberá haber adquirido:</a:t>
            </a:r>
          </a:p>
          <a:p>
            <a:endParaRPr lang="es-ES" sz="2400" dirty="0" smtClean="0"/>
          </a:p>
          <a:p>
            <a:pPr>
              <a:spcAft>
                <a:spcPts val="1200"/>
              </a:spcAft>
            </a:pPr>
            <a:r>
              <a:rPr lang="es-ES" sz="2400" dirty="0" smtClean="0"/>
              <a:t>* El concepto de Modelo Matemático de sistemas y señales, con sus clases, propiedades y 	limitaciones.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completo entendimiento del concepto de frecuencia y su significado físico.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completo entendimiento del proceso de muestreo de señales y su problemática.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La capacidad de estudiar y analizar señales en tiempo continuo y en tiempo discreto, y los sistemas lineales utilizados para su procesamiento tanto en el dominio temporal como en el </a:t>
            </a:r>
            <a:r>
              <a:rPr lang="es-ES" sz="2400" dirty="0" err="1" smtClean="0"/>
              <a:t>frecuencial</a:t>
            </a:r>
            <a:r>
              <a:rPr lang="es-ES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panorama global de técnicas de procesamiento de señales, y de las aplicaciones prácticas que el procesamiento de señales tiene en los diversos campos de la técnica.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manejo suficiente del software apropiado para el análisis y la simulación  digital de sistemas dinámicos y el procesamiento digital de señales.</a:t>
            </a:r>
            <a:endParaRPr lang="es-E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19815" y="0"/>
            <a:ext cx="1125187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cap="all" dirty="0" err="1" smtClean="0">
                <a:solidFill>
                  <a:srgbClr val="000000"/>
                </a:solidFill>
                <a:latin typeface="MNEPPA+TimesNewRoman,Bold"/>
              </a:rPr>
              <a:t>Programa</a:t>
            </a:r>
            <a:endParaRPr lang="en-US" sz="2400" b="1" u="sng" cap="all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1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endParaRPr lang="es-AR" sz="2400" b="1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s-AR" sz="2400" b="1" dirty="0" smtClean="0">
                <a:solidFill>
                  <a:srgbClr val="FF0000"/>
                </a:solidFill>
                <a:latin typeface="MNFAKN+TimesNewRoman"/>
              </a:rPr>
              <a:t>Señales eléctricas en dominio de tiempo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,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 Clasificación de señales eléctricas en dominio de tiempo: Transitorias, Permanentes, Determinísticas,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Aleatorias.Valor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 instantáneo, y promedios temporales: valor eficaz, potencia, energía. Señales aleatorias, promedios estadísticos. Funciones de probabilidad acumulativa y densidad de probabilidad. Procesos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ergódicos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</a:t>
            </a:r>
          </a:p>
          <a:p>
            <a:endParaRPr lang="es-AR" sz="2400" dirty="0">
              <a:solidFill>
                <a:srgbClr val="000000"/>
              </a:solidFill>
              <a:latin typeface="MNFAKN+TimesNewRoman"/>
            </a:endParaRPr>
          </a:p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2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endParaRPr lang="es-AR" sz="2400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s-AR" sz="2400" b="1" dirty="0" smtClean="0">
                <a:solidFill>
                  <a:srgbClr val="FF0000"/>
                </a:solidFill>
                <a:latin typeface="MNFAKN+TimesNewRoman"/>
              </a:rPr>
              <a:t>Señales eléctricas en dominio de frecuencia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, Transformada de Fourier. Teorema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Parseval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Espectros de densidad de potencia/energía. Teoremas relacionados con la Transformada de Fourier. Delta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Dirac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, propiedades, aplicaciones. Espectro de señales periódicas. La transformada discreta de Fourier. Señales aleatorias en dominio de frecuencia. Espectro de densidad de potencia. Función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autocorrelación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Señales de banda angosta, características y modelado. </a:t>
            </a:r>
          </a:p>
          <a:p>
            <a:endParaRPr lang="es-AR" sz="2400" dirty="0">
              <a:solidFill>
                <a:srgbClr val="000000"/>
              </a:solidFill>
              <a:latin typeface="MNFAKN+TimesNewRoman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20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5393" y="117693"/>
            <a:ext cx="1076379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3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s-AR" sz="2400" b="1" dirty="0" smtClean="0">
                <a:solidFill>
                  <a:srgbClr val="FF0000"/>
                </a:solidFill>
                <a:latin typeface="MNFAKN+TimesNewRoman"/>
              </a:rPr>
              <a:t>Transmisión de señales a través sistemas lineales 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invariantes en el tiempo. Análisis en dominio de tiempo.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Convolución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Convolución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 discreta. Análisis en frecuencia. Función de transferencia, amplitud y fase. Ancho de banda equivalente. Distorsión de amplitud y fase. Condiciones necesarias para transmisión sin distorsión. Retardos de fase y grupo. Efecto de alinealidades leves. Modelado de la distorsión no lineal. Análisis en tiempo y frecuencia. Punto de intercepción de segundo y tercer orden. 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Ruido térmico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Modelo de resistencia ruidosa. Caracterización del ruido térmico en sistemas lineales. Número de ruido y Temperatura equivalente de ruido. Cascada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cuadripolos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Relación señal/ruido. Rango dinámico. </a:t>
            </a:r>
          </a:p>
          <a:p>
            <a:endParaRPr lang="es-AR" sz="2400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4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s-AR" sz="2400" b="1" dirty="0" smtClean="0">
                <a:solidFill>
                  <a:srgbClr val="FF0000"/>
                </a:solidFill>
                <a:latin typeface="MNFAKN+TimesNewRoman"/>
              </a:rPr>
              <a:t>Mensajes y señales digitales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Formatos de transmisión. Recuperación del mensaje. Codificación de niveles múltiples. Distorsión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intersimbólica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Ancho de banda ocupado por la señal digital. Señales digitales y ruido, probabilidad de error. Transmisión de señales analógicas en forma digital. Muestreo. Sistemas PCM. Error de cuantificación.</a:t>
            </a:r>
            <a:endParaRPr lang="en-U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96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9268" y="471998"/>
            <a:ext cx="104502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5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pPr algn="just"/>
            <a:r>
              <a:rPr lang="es-AR" sz="2400" b="1" dirty="0" smtClean="0">
                <a:solidFill>
                  <a:srgbClr val="FF0000"/>
                </a:solidFill>
                <a:latin typeface="MNFAKN+TimesNewRoman"/>
              </a:rPr>
              <a:t>Traslación de frecuencia y modulación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. 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Sistemas de modulación lineal: AM, DSB y SSB. Análisis en tiempo y frecuencia, ventajas y desventajas relativas. Demodulación. Detector coherente. Errores e imperfecciones. Modulación lineal de señales digitales. ASK, PSK, N-PSK, N-QAM. Diagramas en bloques. Sistemas de modulación angular, FM y PM. Generación de señales moduladas en ángulo. Sistemas modulados en cuadratura. Modulación en ángulo de señales digitales, FSK, FFSK, GFSK, análisis espectral. Demodulación, detector en cuadratura y PLL. Multiplexado de señales. </a:t>
            </a:r>
          </a:p>
          <a:p>
            <a:pPr algn="just"/>
            <a:endParaRPr lang="es-AR" sz="2400" dirty="0" smtClean="0">
              <a:solidFill>
                <a:srgbClr val="000000"/>
              </a:solidFill>
              <a:latin typeface="MNFAKN+TimesNewRoman"/>
            </a:endParaRPr>
          </a:p>
          <a:p>
            <a:pPr algn="just"/>
            <a:r>
              <a:rPr lang="en-US" sz="2400" b="1" u="sng" dirty="0" err="1">
                <a:latin typeface="MNFAKN+TimesNewRoman"/>
              </a:rPr>
              <a:t>Tema</a:t>
            </a:r>
            <a:r>
              <a:rPr lang="en-US" sz="2400" b="1" u="sng" dirty="0">
                <a:latin typeface="MNFAKN+TimesNewRoman"/>
              </a:rPr>
              <a:t> 6 </a:t>
            </a:r>
            <a:endParaRPr lang="en-US" sz="2400" dirty="0">
              <a:latin typeface="MNFAKN+TimesNewRoman"/>
            </a:endParaRPr>
          </a:p>
          <a:p>
            <a:pPr algn="just"/>
            <a:r>
              <a:rPr lang="es-AR" sz="2400" b="1" dirty="0" smtClean="0">
                <a:solidFill>
                  <a:srgbClr val="FF0000"/>
                </a:solidFill>
                <a:latin typeface="MNFAKN+TimesNewRoman"/>
              </a:rPr>
              <a:t>Detección </a:t>
            </a:r>
            <a:r>
              <a:rPr lang="es-AR" sz="2400" b="1" dirty="0">
                <a:solidFill>
                  <a:srgbClr val="FF0000"/>
                </a:solidFill>
                <a:latin typeface="MNFAKN+TimesNewRoman"/>
              </a:rPr>
              <a:t>en presencia de </a:t>
            </a:r>
            <a:r>
              <a:rPr lang="es-AR" sz="2400" b="1" dirty="0" smtClean="0">
                <a:solidFill>
                  <a:srgbClr val="FF0000"/>
                </a:solidFill>
                <a:latin typeface="MNFAKN+TimesNewRoman"/>
              </a:rPr>
              <a:t>ruido</a:t>
            </a:r>
            <a:r>
              <a:rPr lang="es-AR" sz="2400" dirty="0" smtClean="0">
                <a:latin typeface="MNFAKN+TimesNewRoman"/>
              </a:rPr>
              <a:t> </a:t>
            </a:r>
            <a:r>
              <a:rPr lang="es-AR" sz="2400" dirty="0">
                <a:latin typeface="MNFAKN+TimesNewRoman"/>
              </a:rPr>
              <a:t>de señales moduladas linealmente o en ángulo. Cálculo de la relación señal/ruido de </a:t>
            </a:r>
            <a:r>
              <a:rPr lang="es-AR" sz="2400" dirty="0" smtClean="0">
                <a:latin typeface="MNFAKN+TimesNewRoman"/>
              </a:rPr>
              <a:t>post-detección </a:t>
            </a:r>
            <a:r>
              <a:rPr lang="es-AR" sz="2400" dirty="0">
                <a:latin typeface="MNFAKN+TimesNewRoman"/>
              </a:rPr>
              <a:t>o la probabilidad de error en función de la relación señal/ruido de </a:t>
            </a:r>
            <a:r>
              <a:rPr lang="es-AR" sz="2400" dirty="0" smtClean="0">
                <a:latin typeface="MNFAKN+TimesNewRoman"/>
              </a:rPr>
              <a:t>pre-detección</a:t>
            </a:r>
            <a:r>
              <a:rPr lang="es-AR" sz="2400" dirty="0">
                <a:latin typeface="MNFAKN+TimesNewRoman"/>
              </a:rPr>
              <a:t>. </a:t>
            </a:r>
            <a:endParaRPr lang="en-US" sz="2400" dirty="0">
              <a:latin typeface="MNFAKN+TimesNewRoman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40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37309" y="279507"/>
            <a:ext cx="11095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70C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70C0"/>
                </a:solidFill>
                <a:latin typeface="MNEPPA+TimesNewRoman,Bold"/>
              </a:rPr>
              <a:t> 7 </a:t>
            </a:r>
          </a:p>
          <a:p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s-AR" sz="2400" b="1" dirty="0" smtClean="0">
                <a:solidFill>
                  <a:srgbClr val="FF0000"/>
                </a:solidFill>
                <a:latin typeface="MNFAKN+TimesNewRoman"/>
              </a:rPr>
              <a:t>Teoría de la información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. </a:t>
            </a:r>
            <a:r>
              <a:rPr lang="es-ES" sz="2400" dirty="0" smtClean="0">
                <a:solidFill>
                  <a:srgbClr val="000000"/>
                </a:solidFill>
                <a:latin typeface="MNFAKN+TimesNewRoman"/>
              </a:rPr>
              <a:t>Cantidad de información. Capacidad del canal ruidoso. Entropía. </a:t>
            </a:r>
            <a:endParaRPr lang="es-ES" sz="2400" dirty="0" smtClean="0"/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 </a:t>
            </a:r>
            <a:endParaRPr lang="es-E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32784" y="251208"/>
            <a:ext cx="10320015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>
              <a:spcAft>
                <a:spcPts val="0"/>
              </a:spcAft>
            </a:pPr>
            <a:r>
              <a:rPr lang="es-AR" sz="2800" b="1" cap="al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Software</a:t>
            </a:r>
            <a:r>
              <a:rPr lang="es-A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231775">
              <a:spcAft>
                <a:spcPts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</a:p>
          <a:p>
            <a:pPr marL="231775">
              <a:spcAft>
                <a:spcPts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s-AR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Python</a:t>
            </a:r>
            <a:endParaRPr lang="es-ES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31775">
              <a:spcAft>
                <a:spcPts val="0"/>
              </a:spcAft>
            </a:pPr>
            <a:endParaRPr lang="es-ES" sz="2800" b="1" cap="all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31775">
              <a:spcAft>
                <a:spcPts val="0"/>
              </a:spcAft>
            </a:pPr>
            <a:r>
              <a:rPr lang="es-ES" sz="2800" b="1" cap="al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Bibliografía Principal</a:t>
            </a:r>
            <a:r>
              <a:rPr lang="es-E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endParaRPr lang="es-AR" sz="2800" dirty="0" smtClean="0"/>
          </a:p>
          <a:p>
            <a:r>
              <a:rPr lang="es-AR" sz="2800" dirty="0" smtClean="0"/>
              <a:t>	1.- </a:t>
            </a:r>
            <a:r>
              <a:rPr lang="es-AR" sz="2800" dirty="0"/>
              <a:t>“Sistemas de Comunicaciones</a:t>
            </a:r>
            <a:r>
              <a:rPr lang="es-AR" sz="2800" dirty="0" smtClean="0"/>
              <a:t>”, B</a:t>
            </a:r>
            <a:r>
              <a:rPr lang="es-AR" sz="2800" dirty="0"/>
              <a:t>. </a:t>
            </a:r>
            <a:r>
              <a:rPr lang="es-AR" sz="2800" dirty="0" err="1"/>
              <a:t>Carlson</a:t>
            </a:r>
            <a:r>
              <a:rPr lang="es-AR" sz="2800" dirty="0"/>
              <a:t> (McGraw-Hill) </a:t>
            </a:r>
            <a:r>
              <a:rPr lang="es-AR" sz="2800" dirty="0" smtClean="0"/>
              <a:t>.</a:t>
            </a:r>
            <a:endParaRPr lang="es-AR" sz="2800" dirty="0"/>
          </a:p>
          <a:p>
            <a:r>
              <a:rPr lang="es-AR" sz="2800" dirty="0" smtClean="0"/>
              <a:t>	2.- </a:t>
            </a:r>
            <a:r>
              <a:rPr lang="es-AR" sz="2800" dirty="0"/>
              <a:t>“Sistemas Comunicaciones Analógicas y Digitales</a:t>
            </a:r>
            <a:r>
              <a:rPr lang="es-AR" sz="2800" dirty="0" smtClean="0"/>
              <a:t>”, B.P</a:t>
            </a:r>
            <a:r>
              <a:rPr lang="es-AR" sz="2800" dirty="0"/>
              <a:t>. </a:t>
            </a:r>
            <a:r>
              <a:rPr lang="es-AR" sz="2800" dirty="0" err="1" smtClean="0"/>
              <a:t>Lathi</a:t>
            </a:r>
            <a:r>
              <a:rPr lang="es-AR" sz="2800" dirty="0" smtClean="0"/>
              <a:t> 		(</a:t>
            </a:r>
            <a:r>
              <a:rPr lang="es-AR" sz="2800" dirty="0" err="1" smtClean="0"/>
              <a:t>Limusa</a:t>
            </a:r>
            <a:r>
              <a:rPr lang="es-AR" sz="2800" dirty="0" smtClean="0"/>
              <a:t>). </a:t>
            </a:r>
            <a:endParaRPr lang="es-AR" sz="2800" dirty="0"/>
          </a:p>
          <a:p>
            <a:r>
              <a:rPr lang="es-AR" sz="2800" dirty="0" smtClean="0"/>
              <a:t>	3.- </a:t>
            </a:r>
            <a:r>
              <a:rPr lang="es-ES" altLang="en-US" sz="2800" dirty="0" smtClean="0"/>
              <a:t>“Señales y Sistemas”, A.V. </a:t>
            </a:r>
            <a:r>
              <a:rPr lang="es-ES" altLang="en-US" sz="2800" dirty="0" err="1" smtClean="0"/>
              <a:t>Oppenheim</a:t>
            </a:r>
            <a:r>
              <a:rPr lang="es-ES" altLang="en-US" sz="2800" dirty="0" smtClean="0"/>
              <a:t>, &amp; A.S. </a:t>
            </a:r>
            <a:r>
              <a:rPr lang="es-ES" altLang="en-US" sz="2800" dirty="0" err="1" smtClean="0"/>
              <a:t>Willsky</a:t>
            </a:r>
            <a:endParaRPr lang="es-ES" sz="2800" dirty="0" smtClean="0"/>
          </a:p>
          <a:p>
            <a:r>
              <a:rPr lang="es-ES" sz="2800" dirty="0" smtClean="0"/>
              <a:t>	4.- </a:t>
            </a:r>
            <a:r>
              <a:rPr lang="es-AR" sz="2800" dirty="0" smtClean="0"/>
              <a:t>“Transmisión </a:t>
            </a:r>
            <a:r>
              <a:rPr lang="es-AR" sz="2800" dirty="0"/>
              <a:t>de Información, Modulación y Ruido</a:t>
            </a:r>
            <a:r>
              <a:rPr lang="es-AR" sz="2800" dirty="0" smtClean="0"/>
              <a:t>”, </a:t>
            </a:r>
            <a:r>
              <a:rPr lang="es-AR" sz="2800" dirty="0"/>
              <a:t>M. </a:t>
            </a:r>
            <a:r>
              <a:rPr lang="es-AR" sz="2800" dirty="0" smtClean="0"/>
              <a:t>			</a:t>
            </a:r>
            <a:r>
              <a:rPr lang="es-AR" sz="2800" dirty="0" err="1" smtClean="0"/>
              <a:t>Schwartz</a:t>
            </a:r>
            <a:r>
              <a:rPr lang="es-AR" sz="2800" dirty="0" smtClean="0"/>
              <a:t> (</a:t>
            </a:r>
            <a:r>
              <a:rPr lang="es-AR" sz="2800" dirty="0"/>
              <a:t>McGraw-Hill</a:t>
            </a:r>
            <a:r>
              <a:rPr lang="es-AR" sz="2800" dirty="0" smtClean="0"/>
              <a:t>). </a:t>
            </a:r>
          </a:p>
          <a:p>
            <a:r>
              <a:rPr lang="es-AR" sz="2800" dirty="0" smtClean="0"/>
              <a:t>	5.- “Sistemas de Comunicación Digitales y Analógicos”, L.W. 			</a:t>
            </a:r>
            <a:r>
              <a:rPr lang="es-AR" sz="2800" dirty="0" err="1" smtClean="0"/>
              <a:t>Couch</a:t>
            </a:r>
            <a:r>
              <a:rPr lang="es-AR" sz="2800" dirty="0" smtClean="0"/>
              <a:t> (</a:t>
            </a:r>
            <a:r>
              <a:rPr lang="es-AR" sz="2800" dirty="0" err="1" smtClean="0"/>
              <a:t>Prentice</a:t>
            </a:r>
            <a:r>
              <a:rPr lang="es-AR" sz="2800" dirty="0" smtClean="0"/>
              <a:t>-Hall) .</a:t>
            </a:r>
          </a:p>
          <a:p>
            <a:pPr marL="342900" indent="-342900">
              <a:buSzPts val="1000"/>
              <a:tabLst>
                <a:tab pos="457200" algn="l"/>
              </a:tabLst>
            </a:pPr>
            <a:endParaRPr lang="es-ES" altLang="en-US" sz="2800" b="1" dirty="0" smtClean="0"/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ES" altLang="en-US" dirty="0" smtClean="0">
              <a:latin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AR" altLang="en-US" dirty="0" smtClean="0">
              <a:latin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72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610</Words>
  <Application>Microsoft Office PowerPoint</Application>
  <PresentationFormat>Personalizado</PresentationFormat>
  <Paragraphs>173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 PC</dc:creator>
  <cp:lastModifiedBy>Manolo</cp:lastModifiedBy>
  <cp:revision>51</cp:revision>
  <dcterms:created xsi:type="dcterms:W3CDTF">2019-03-13T00:24:05Z</dcterms:created>
  <dcterms:modified xsi:type="dcterms:W3CDTF">2023-03-14T00:51:16Z</dcterms:modified>
</cp:coreProperties>
</file>