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CAE44-BCE2-4845-97AA-03EBD8B1D65D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33A1-A92A-45E6-94D2-8C3940C94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C5C207-0E5E-4F82-B5BC-2946D5935802}" type="slidenum">
              <a:rPr lang="es-ES" altLang="en-US"/>
              <a:pPr>
                <a:spcBef>
                  <a:spcPct val="0"/>
                </a:spcBef>
              </a:pPr>
              <a:t>3</a:t>
            </a:fld>
            <a:endParaRPr lang="es-E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9E25D-74C9-401A-AFA8-3F45ADE53F33}" type="slidenum">
              <a:rPr lang="es-ES" altLang="en-US"/>
              <a:pPr>
                <a:spcBef>
                  <a:spcPct val="0"/>
                </a:spcBef>
              </a:pPr>
              <a:t>4</a:t>
            </a:fld>
            <a:endParaRPr lang="es-E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51F93-0EA9-4C6A-A436-C804B8770974}" type="slidenum">
              <a:rPr lang="es-ES" altLang="en-US"/>
              <a:pPr>
                <a:spcBef>
                  <a:spcPct val="0"/>
                </a:spcBef>
              </a:pPr>
              <a:t>5</a:t>
            </a:fld>
            <a:endParaRPr lang="es-E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17A95D-E854-4A6D-9D3D-78D41F092D3D}" type="slidenum">
              <a:rPr lang="es-ES" altLang="en-US"/>
              <a:pPr>
                <a:spcBef>
                  <a:spcPct val="0"/>
                </a:spcBef>
              </a:pPr>
              <a:t>6</a:t>
            </a:fld>
            <a:endParaRPr lang="es-E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D48B9-3C75-434E-85AA-6E9CCE786449}" type="slidenum">
              <a:rPr lang="es-ES" altLang="en-US"/>
              <a:pPr>
                <a:spcBef>
                  <a:spcPct val="0"/>
                </a:spcBef>
              </a:pPr>
              <a:t>7</a:t>
            </a:fld>
            <a:endParaRPr lang="es-E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35AF-9D37-4097-9A13-EE102A52B2A4}" type="slidenum">
              <a:rPr lang="es-ES" altLang="en-US"/>
              <a:pPr>
                <a:spcBef>
                  <a:spcPct val="0"/>
                </a:spcBef>
              </a:pPr>
              <a:t>8</a:t>
            </a:fld>
            <a:endParaRPr lang="es-E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DA2F0-4590-4D1A-8571-BFE56213A6D7}" type="slidenum">
              <a:rPr lang="es-ES" altLang="en-US"/>
              <a:pPr>
                <a:spcBef>
                  <a:spcPct val="0"/>
                </a:spcBef>
              </a:pPr>
              <a:t>9</a:t>
            </a:fld>
            <a:endParaRPr lang="es-E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12DE-CEB7-41C0-867C-3E718131DE15}" type="datetimeFigureOut">
              <a:rPr lang="es-ES" smtClean="0"/>
              <a:pPr/>
              <a:t>16/03/2022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99B1-2D41-41A3-8219-A4A0C6FCC7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928670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SEÑAL</a:t>
            </a:r>
            <a:r>
              <a:rPr lang="es-ES" sz="2400" dirty="0" smtClean="0"/>
              <a:t>: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Wikipedia</a:t>
            </a:r>
            <a:r>
              <a:rPr lang="es-ES" sz="2400" dirty="0" smtClean="0"/>
              <a:t>: "...Cualquier cualidad de una cantidad física que exhibe variación en el espacio o en el tiempo puede usarse como señal para </a:t>
            </a:r>
            <a:r>
              <a:rPr lang="es-ES" sz="2400" dirty="0" err="1" smtClean="0"/>
              <a:t>itercambiar</a:t>
            </a:r>
            <a:r>
              <a:rPr lang="es-ES" sz="2400" dirty="0" smtClean="0"/>
              <a:t> mensajes entre observadores.";</a:t>
            </a:r>
          </a:p>
          <a:p>
            <a:r>
              <a:rPr lang="es-ES" sz="2400" dirty="0" smtClean="0"/>
              <a:t>"...una señal es una función que transporta información.</a:t>
            </a:r>
          </a:p>
          <a:p>
            <a:r>
              <a:rPr lang="es-ES" sz="2400" dirty="0" smtClean="0"/>
              <a:t>En el ámbito de la electrónica, es cualquier tensión, corriente o señal electromagnética que transporta información."</a:t>
            </a:r>
          </a:p>
          <a:p>
            <a:endParaRPr lang="es-ES" sz="2400" dirty="0" smtClean="0"/>
          </a:p>
          <a:p>
            <a:r>
              <a:rPr lang="es-ES" sz="2400" dirty="0" smtClean="0"/>
              <a:t>B. </a:t>
            </a:r>
            <a:r>
              <a:rPr lang="es-ES" sz="2400" dirty="0" err="1" smtClean="0"/>
              <a:t>Carlson</a:t>
            </a:r>
            <a:r>
              <a:rPr lang="es-ES" sz="2400" dirty="0" smtClean="0"/>
              <a:t>, </a:t>
            </a:r>
            <a:r>
              <a:rPr lang="es-ES" sz="2400" dirty="0" err="1" smtClean="0"/>
              <a:t>cap</a:t>
            </a:r>
            <a:r>
              <a:rPr lang="es-ES" sz="2400" dirty="0" smtClean="0"/>
              <a:t> 1.1 de Sistemas de Comunicación.: " ... tanto la señal como el mensaje son la materialización física de la información." 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49688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7345362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73675"/>
            <a:ext cx="5095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3325"/>
            <a:ext cx="26955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CuadroTexto 1"/>
          <p:cNvSpPr txBox="1">
            <a:spLocks noChangeArrowheads="1"/>
          </p:cNvSpPr>
          <p:nvPr/>
        </p:nvSpPr>
        <p:spPr bwMode="auto">
          <a:xfrm>
            <a:off x="7262813" y="2997200"/>
            <a:ext cx="144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AR" altLang="en-US" sz="1200" b="1">
                <a:solidFill>
                  <a:srgbClr val="FFC000"/>
                </a:solidFill>
              </a:rPr>
              <a:t>Cero en este caso</a:t>
            </a:r>
            <a:endParaRPr lang="en-US" altLang="en-US" sz="1200" b="1">
              <a:solidFill>
                <a:srgbClr val="FFC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altLang="en-US" smtClean="0"/>
              <a:t>PROMEDIOS ESTADÍSTICOS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131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2800" dirty="0" smtClean="0"/>
              <a:t>¿Cómo calcular la componente </a:t>
            </a:r>
            <a:r>
              <a:rPr lang="es-ES" altLang="en-US" sz="2800" dirty="0" err="1" smtClean="0"/>
              <a:t>dc</a:t>
            </a:r>
            <a:r>
              <a:rPr lang="es-ES" altLang="en-US" sz="2800" dirty="0" smtClean="0"/>
              <a:t> y el valor </a:t>
            </a:r>
            <a:r>
              <a:rPr lang="es-ES" altLang="en-US" sz="2800" dirty="0" err="1" smtClean="0"/>
              <a:t>rms</a:t>
            </a:r>
            <a:r>
              <a:rPr lang="es-ES" altLang="en-US" sz="2800" dirty="0" smtClean="0"/>
              <a:t> de una señal no expresable </a:t>
            </a:r>
            <a:r>
              <a:rPr lang="es-ES" altLang="en-US" sz="2800" dirty="0" err="1" smtClean="0"/>
              <a:t>matematicamente</a:t>
            </a:r>
            <a:r>
              <a:rPr lang="es-ES" altLang="en-US" sz="2800" dirty="0" smtClean="0"/>
              <a:t>?. </a:t>
            </a:r>
            <a:r>
              <a:rPr lang="es-ES" altLang="en-US" sz="2800" dirty="0" err="1" smtClean="0"/>
              <a:t>P.ej</a:t>
            </a:r>
            <a:r>
              <a:rPr lang="es-ES" altLang="en-US" sz="2800" dirty="0" smtClean="0"/>
              <a:t> : una señal de audio, video, etc.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F2E4A-0A3B-4AA5-8220-4E71F2425F35}" type="slidenum">
              <a:rPr lang="es-ES" altLang="en-US" smtClean="0"/>
              <a:pPr>
                <a:defRPr/>
              </a:pPr>
              <a:t>3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6" y="0"/>
            <a:ext cx="9138164" cy="54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4412-92A5-47A5-A587-0B3FDACD851B}" type="slidenum">
              <a:rPr lang="es-ES" altLang="en-US" smtClean="0"/>
              <a:pPr>
                <a:defRPr/>
              </a:pPr>
              <a:t>4</a:t>
            </a:fld>
            <a:endParaRPr lang="es-ES" altLang="en-US"/>
          </a:p>
        </p:txBody>
      </p:sp>
      <p:sp>
        <p:nvSpPr>
          <p:cNvPr id="5" name="4 CuadroTexto"/>
          <p:cNvSpPr txBox="1"/>
          <p:nvPr/>
        </p:nvSpPr>
        <p:spPr>
          <a:xfrm>
            <a:off x="142844" y="542926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   Un PROCESO ESTOCÁSTICO (o </a:t>
            </a:r>
            <a:r>
              <a:rPr lang="es-ES" dirty="0" err="1" smtClean="0"/>
              <a:t>random</a:t>
            </a:r>
            <a:r>
              <a:rPr lang="es-ES" dirty="0" smtClean="0"/>
              <a:t>, o aleatorio) es un fenómeno que </a:t>
            </a:r>
            <a:r>
              <a:rPr lang="es-ES" b="1" dirty="0" smtClean="0"/>
              <a:t>transcurre en el tiempo </a:t>
            </a:r>
            <a:r>
              <a:rPr lang="es-ES" dirty="0" smtClean="0"/>
              <a:t>y tiene asociada una variable aleatoria, en nuestro caso: </a:t>
            </a:r>
            <a:r>
              <a:rPr lang="es-ES" i="1" dirty="0" smtClean="0"/>
              <a:t>x(t).  </a:t>
            </a:r>
            <a:r>
              <a:rPr lang="es-ES" dirty="0" smtClean="0"/>
              <a:t>Cada "muestra" asociada al proceso estocástico no es un valor aislado de </a:t>
            </a:r>
            <a:r>
              <a:rPr lang="es-ES" i="1" dirty="0" smtClean="0"/>
              <a:t>x</a:t>
            </a:r>
            <a:r>
              <a:rPr lang="es-ES" dirty="0" smtClean="0"/>
              <a:t>, sino un trozo completo de </a:t>
            </a:r>
            <a:r>
              <a:rPr lang="es-ES" dirty="0" smtClean="0"/>
              <a:t>onda </a:t>
            </a:r>
            <a:r>
              <a:rPr lang="es-ES" dirty="0" smtClean="0"/>
              <a:t>en </a:t>
            </a:r>
            <a:r>
              <a:rPr lang="es-ES" dirty="0" smtClean="0"/>
              <a:t>el tiempo.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361829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AR" sz="2400" b="1" cap="all" dirty="0" smtClean="0"/>
              <a:t>Promedios Estadísticos</a:t>
            </a:r>
            <a:endParaRPr lang="es-ES" sz="24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713788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500034" y="357166"/>
            <a:ext cx="71225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VALOR MEDIO </a:t>
            </a:r>
            <a:r>
              <a:rPr lang="es-ES" altLang="en-US" sz="1800" b="1" dirty="0" smtClean="0"/>
              <a:t>ESTADÍSTICO DE UN PROCESO ESTOCÁSTICO</a:t>
            </a:r>
            <a:endParaRPr lang="es-ES" altLang="en-US" sz="1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5</a:t>
            </a:fld>
            <a:endParaRPr lang="es-ES" altLang="en-US"/>
          </a:p>
        </p:txBody>
      </p:sp>
      <p:sp>
        <p:nvSpPr>
          <p:cNvPr id="6" name="5 CuadroTexto"/>
          <p:cNvSpPr txBox="1"/>
          <p:nvPr/>
        </p:nvSpPr>
        <p:spPr>
          <a:xfrm>
            <a:off x="0" y="10001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Si en un instante </a:t>
            </a:r>
            <a:r>
              <a:rPr lang="es-AR" i="1" dirty="0" smtClean="0"/>
              <a:t>t</a:t>
            </a:r>
            <a:r>
              <a:rPr lang="es-AR" i="1" baseline="-25000" dirty="0" smtClean="0"/>
              <a:t>1</a:t>
            </a:r>
            <a:r>
              <a:rPr lang="es-AR" dirty="0" smtClean="0"/>
              <a:t> se toma un valor particular de cada una de las n señales, se obtiene un conjunto de n valores: </a:t>
            </a:r>
            <a:r>
              <a:rPr lang="es-AR" i="1" dirty="0" smtClean="0"/>
              <a:t>x</a:t>
            </a:r>
            <a:r>
              <a:rPr lang="es-AR" i="1" baseline="-25000" dirty="0" smtClean="0"/>
              <a:t>1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 x</a:t>
            </a:r>
            <a:r>
              <a:rPr lang="es-AR" i="1" baseline="-25000" dirty="0" smtClean="0"/>
              <a:t>2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),… </a:t>
            </a:r>
            <a:r>
              <a:rPr lang="es-AR" i="1" dirty="0" err="1" smtClean="0"/>
              <a:t>x</a:t>
            </a:r>
            <a:r>
              <a:rPr lang="es-AR" i="1" baseline="-25000" dirty="0" err="1" smtClean="0"/>
              <a:t>n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 </a:t>
            </a:r>
            <a:r>
              <a:rPr lang="es-AR" dirty="0" smtClean="0"/>
              <a:t>cuyo valor medio es: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42918"/>
            <a:ext cx="9144000" cy="221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13100"/>
            <a:ext cx="32670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48974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6</a:t>
            </a:fld>
            <a:endParaRPr lang="es-E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n-US" sz="2400" b="1" dirty="0"/>
              <a:t>FUNCIÓN </a:t>
            </a:r>
            <a:r>
              <a:rPr lang="es-ES" altLang="en-US" sz="2400" b="1" dirty="0" smtClean="0"/>
              <a:t>DE </a:t>
            </a:r>
            <a:r>
              <a:rPr lang="es-ES" altLang="en-US" sz="2400" b="1" dirty="0"/>
              <a:t>PROBABILIDAD </a:t>
            </a:r>
            <a:r>
              <a:rPr lang="es-ES" altLang="en-US" sz="2400" b="1" dirty="0" smtClean="0"/>
              <a:t>ACUMULATIVA (o acumulada)</a:t>
            </a:r>
            <a:endParaRPr lang="es-ES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57166"/>
            <a:ext cx="42497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9144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8893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7</a:t>
            </a:fld>
            <a:endParaRPr lang="es-E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n-US" sz="2400" b="1" dirty="0"/>
              <a:t>FUNCIÓN </a:t>
            </a:r>
            <a:r>
              <a:rPr lang="es-ES" altLang="en-US" sz="2400" b="1" dirty="0" smtClean="0"/>
              <a:t>DE </a:t>
            </a:r>
            <a:r>
              <a:rPr lang="es-ES" altLang="en-US" sz="2400" b="1" dirty="0"/>
              <a:t>PROBABILIDAD </a:t>
            </a:r>
            <a:r>
              <a:rPr lang="es-ES" altLang="en-US" sz="2400" b="1" dirty="0" smtClean="0"/>
              <a:t>ACUMULATIVA (o acumulada)</a:t>
            </a:r>
            <a:endParaRPr lang="es-ES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0"/>
            <a:ext cx="42497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86423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8208962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8</a:t>
            </a:fld>
            <a:endParaRPr lang="es-ES" altLang="en-US"/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3984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Función de </a:t>
            </a:r>
          </a:p>
          <a:p>
            <a:r>
              <a:rPr lang="es-AR" sz="2400" b="1" dirty="0" smtClean="0"/>
              <a:t>DENSIDAD de PROBABILIDAD 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8208962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9144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157788"/>
            <a:ext cx="43926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9</a:t>
            </a:fld>
            <a:endParaRPr lang="es-ES" altLang="en-US"/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3984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Función de </a:t>
            </a:r>
          </a:p>
          <a:p>
            <a:r>
              <a:rPr lang="es-AR" sz="2400" b="1" dirty="0" smtClean="0"/>
              <a:t>DENSIDAD de PROBABILIDAD 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221</Words>
  <Application>Microsoft Office PowerPoint</Application>
  <PresentationFormat>Presentación en pantalla (4:3)</PresentationFormat>
  <Paragraphs>36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PROMEDIOS ESTADÍSTICOS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PROMEDIOS ESTADÍSTICOS</dc:title>
  <dc:creator>Manolo</dc:creator>
  <cp:lastModifiedBy>Manolo</cp:lastModifiedBy>
  <cp:revision>3</cp:revision>
  <dcterms:created xsi:type="dcterms:W3CDTF">2021-03-25T02:47:06Z</dcterms:created>
  <dcterms:modified xsi:type="dcterms:W3CDTF">2022-03-16T05:55:32Z</dcterms:modified>
</cp:coreProperties>
</file>