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7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D080-BC95-4142-BDBE-F176F2D0B743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F19A-80D0-45FA-9D62-CC46C9783F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D080-BC95-4142-BDBE-F176F2D0B743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F19A-80D0-45FA-9D62-CC46C9783F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D080-BC95-4142-BDBE-F176F2D0B743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F19A-80D0-45FA-9D62-CC46C9783F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D080-BC95-4142-BDBE-F176F2D0B743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F19A-80D0-45FA-9D62-CC46C9783F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D080-BC95-4142-BDBE-F176F2D0B743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F19A-80D0-45FA-9D62-CC46C9783F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D080-BC95-4142-BDBE-F176F2D0B743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F19A-80D0-45FA-9D62-CC46C9783F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D080-BC95-4142-BDBE-F176F2D0B743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F19A-80D0-45FA-9D62-CC46C9783F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D080-BC95-4142-BDBE-F176F2D0B743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F19A-80D0-45FA-9D62-CC46C9783F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D080-BC95-4142-BDBE-F176F2D0B743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F19A-80D0-45FA-9D62-CC46C9783F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D080-BC95-4142-BDBE-F176F2D0B743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F19A-80D0-45FA-9D62-CC46C9783F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D080-BC95-4142-BDBE-F176F2D0B743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F19A-80D0-45FA-9D62-CC46C9783F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9D080-BC95-4142-BDBE-F176F2D0B743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8F19A-80D0-45FA-9D62-CC46C9783F6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ChangeArrowheads="1"/>
          </p:cNvSpPr>
          <p:nvPr/>
        </p:nvSpPr>
        <p:spPr bwMode="auto">
          <a:xfrm>
            <a:off x="468313" y="188913"/>
            <a:ext cx="8351837" cy="604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SEÑALES </a:t>
            </a:r>
            <a:r>
              <a:rPr lang="es-ES" alt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ELÉCTRICAS</a:t>
            </a:r>
            <a:endParaRPr lang="es-ES" altLang="en-US" sz="1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5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dirty="0"/>
              <a:t>		Análisis en el dominio del tiempo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dirty="0"/>
              <a:t>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dirty="0"/>
              <a:t>		Análisis en el dominio de la </a:t>
            </a:r>
            <a:r>
              <a:rPr lang="es-ES" altLang="en-US" sz="1800" dirty="0" smtClean="0"/>
              <a:t>frecuencia</a:t>
            </a:r>
            <a:endParaRPr lang="es-E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dirty="0"/>
              <a:t>Pueden ser una tensión (Voltios) o una corriente (Amperios).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dirty="0"/>
              <a:t>Queremos medir </a:t>
            </a:r>
            <a:r>
              <a:rPr lang="es-ES" altLang="en-US" sz="1800" b="1" dirty="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 </a:t>
            </a:r>
            <a:r>
              <a:rPr lang="es-ES" altLang="en-US" sz="1800" b="1" dirty="0" err="1"/>
              <a:t>dc</a:t>
            </a:r>
            <a:r>
              <a:rPr lang="es-ES" altLang="en-US" sz="1800" b="1" dirty="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 </a:t>
            </a:r>
            <a:r>
              <a:rPr lang="es-ES" altLang="en-US" sz="1800" b="1" dirty="0" err="1"/>
              <a:t>ac</a:t>
            </a:r>
            <a:r>
              <a:rPr lang="es-ES" altLang="en-US" sz="1800" b="1" dirty="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 valor eficaz,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 energía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 potencia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Si es posible expresarla matemáticamente (conocemos la forma de onda), </a:t>
            </a:r>
            <a:r>
              <a:rPr lang="es-ES" altLang="en-US" sz="1800" b="1" dirty="0" smtClean="0"/>
              <a:t>se pueden calcular mediante integración las características mencionadas.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Si </a:t>
            </a:r>
            <a:r>
              <a:rPr lang="es-ES" altLang="en-US" sz="1800" b="1" dirty="0" smtClean="0"/>
              <a:t>NO </a:t>
            </a:r>
            <a:r>
              <a:rPr lang="es-ES" altLang="en-US" sz="1800" b="1" dirty="0"/>
              <a:t>es posible expresarla matemáticamente</a:t>
            </a:r>
            <a:r>
              <a:rPr lang="es-ES" altLang="en-US" sz="1800" dirty="0"/>
              <a:t> </a:t>
            </a:r>
            <a:r>
              <a:rPr lang="es-ES" altLang="en-US" sz="1800" b="1" dirty="0"/>
              <a:t>usamos herramientas de la estadística: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 valor medio o promedio = componente de </a:t>
            </a:r>
            <a:r>
              <a:rPr lang="es-ES" altLang="en-US" sz="1800" b="1" dirty="0" err="1"/>
              <a:t>dc</a:t>
            </a: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 varianza = potencia total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desviación estándar = componente de </a:t>
            </a:r>
            <a:r>
              <a:rPr lang="es-ES" altLang="en-US" sz="1800" b="1" dirty="0" err="1"/>
              <a:t>ac</a:t>
            </a:r>
            <a:endParaRPr lang="es-ES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0"/>
            <a:ext cx="91440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SEÑALES </a:t>
            </a:r>
            <a:r>
              <a:rPr lang="es-ES" b="1" dirty="0" smtClean="0"/>
              <a:t>ELÉCTRICAS</a:t>
            </a:r>
          </a:p>
          <a:p>
            <a:endParaRPr lang="es-ES" b="1" dirty="0" smtClean="0"/>
          </a:p>
          <a:p>
            <a:r>
              <a:rPr lang="es-ES" dirty="0" smtClean="0"/>
              <a:t>1.</a:t>
            </a:r>
            <a:r>
              <a:rPr lang="es-ES" i="1" dirty="0" smtClean="0"/>
              <a:t> </a:t>
            </a:r>
            <a:r>
              <a:rPr lang="es-ES" sz="2000" i="1" dirty="0" smtClean="0"/>
              <a:t>Señales eléctricas en el dominio del </a:t>
            </a:r>
            <a:r>
              <a:rPr lang="es-ES" sz="2000" i="1" dirty="0" smtClean="0"/>
              <a:t>tiempo. Clasificación:</a:t>
            </a:r>
            <a:endParaRPr lang="es-ES" sz="2000" i="1" dirty="0" smtClean="0"/>
          </a:p>
          <a:p>
            <a:r>
              <a:rPr lang="es-ES" dirty="0" smtClean="0"/>
              <a:t>	</a:t>
            </a:r>
          </a:p>
          <a:p>
            <a:r>
              <a:rPr lang="es-ES" dirty="0" smtClean="0"/>
              <a:t>	</a:t>
            </a:r>
            <a:r>
              <a:rPr lang="es-ES" sz="2000" i="1" dirty="0" smtClean="0"/>
              <a:t>De </a:t>
            </a:r>
            <a:r>
              <a:rPr lang="es-ES" sz="2000" i="1" dirty="0" smtClean="0"/>
              <a:t>acuerdo a su </a:t>
            </a:r>
            <a:r>
              <a:rPr lang="es-ES" sz="2000" i="1" u="sng" dirty="0" smtClean="0"/>
              <a:t>duración</a:t>
            </a:r>
            <a:r>
              <a:rPr lang="es-ES" sz="2000" i="1" dirty="0" smtClean="0"/>
              <a:t> temporal</a:t>
            </a:r>
            <a:r>
              <a:rPr lang="es-ES" sz="2000" i="1" dirty="0" smtClean="0"/>
              <a:t>:</a:t>
            </a:r>
          </a:p>
          <a:p>
            <a:endParaRPr lang="es-ES" i="1" dirty="0" smtClean="0"/>
          </a:p>
          <a:p>
            <a:r>
              <a:rPr lang="es-ES" dirty="0" smtClean="0"/>
              <a:t>		</a:t>
            </a:r>
            <a:r>
              <a:rPr lang="es-ES" b="1" dirty="0" smtClean="0"/>
              <a:t>Transitorias</a:t>
            </a:r>
            <a:r>
              <a:rPr lang="es-ES" dirty="0" smtClean="0"/>
              <a:t> (energía finita), Señales de Energía. </a:t>
            </a:r>
            <a:r>
              <a:rPr lang="es-ES" sz="1400" dirty="0" smtClean="0"/>
              <a:t>Ej.: Un </a:t>
            </a:r>
            <a:r>
              <a:rPr lang="es-ES" sz="1400" dirty="0" smtClean="0"/>
              <a:t>pulso de corta 								duración.</a:t>
            </a:r>
            <a:endParaRPr lang="es-ES" sz="1400" dirty="0" smtClean="0"/>
          </a:p>
          <a:p>
            <a:r>
              <a:rPr lang="es-ES" dirty="0" smtClean="0"/>
              <a:t>		</a:t>
            </a:r>
            <a:r>
              <a:rPr lang="es-ES" b="1" dirty="0" smtClean="0"/>
              <a:t>Permanentes</a:t>
            </a:r>
            <a:r>
              <a:rPr lang="es-ES" dirty="0" smtClean="0"/>
              <a:t> (energía infinita, potencia finita), Señales de potencia, </a:t>
            </a:r>
            <a:r>
              <a:rPr lang="es-ES" dirty="0" smtClean="0"/>
              <a:t>				</a:t>
            </a:r>
            <a:r>
              <a:rPr lang="es-ES" sz="1400" dirty="0" smtClean="0"/>
              <a:t>Ej</a:t>
            </a:r>
            <a:r>
              <a:rPr lang="es-ES" sz="1400" dirty="0" smtClean="0"/>
              <a:t>. </a:t>
            </a:r>
            <a:r>
              <a:rPr lang="es-ES" sz="1400" dirty="0" smtClean="0"/>
              <a:t>portadora </a:t>
            </a:r>
            <a:r>
              <a:rPr lang="es-ES" sz="1400" dirty="0" smtClean="0"/>
              <a:t>de AM. ( La tensión de </a:t>
            </a:r>
            <a:r>
              <a:rPr lang="es-ES" sz="1400" dirty="0" smtClean="0"/>
              <a:t>alimentación </a:t>
            </a:r>
            <a:r>
              <a:rPr lang="es-ES" sz="1400" dirty="0" smtClean="0"/>
              <a:t>de 220V, NO es </a:t>
            </a:r>
            <a:r>
              <a:rPr lang="es-ES" sz="1400" dirty="0" smtClean="0"/>
              <a:t>						un </a:t>
            </a:r>
            <a:r>
              <a:rPr lang="es-ES" sz="1400" dirty="0" smtClean="0"/>
              <a:t>ejemplo válido, por no ser una "señal</a:t>
            </a:r>
            <a:r>
              <a:rPr lang="es-ES" sz="1400" dirty="0" smtClean="0"/>
              <a:t>")</a:t>
            </a:r>
          </a:p>
          <a:p>
            <a:endParaRPr lang="es-ES" sz="1400" dirty="0" smtClean="0"/>
          </a:p>
          <a:p>
            <a:r>
              <a:rPr lang="es-ES" dirty="0" smtClean="0"/>
              <a:t>	</a:t>
            </a:r>
            <a:r>
              <a:rPr lang="es-ES" sz="2000" i="1" dirty="0" smtClean="0"/>
              <a:t>De </a:t>
            </a:r>
            <a:r>
              <a:rPr lang="es-ES" sz="2000" i="1" dirty="0" smtClean="0"/>
              <a:t>acuerdo con la factibilidad </a:t>
            </a:r>
            <a:r>
              <a:rPr lang="es-ES" sz="2000" i="1" u="sng" dirty="0" smtClean="0"/>
              <a:t>modelado matemático</a:t>
            </a:r>
            <a:r>
              <a:rPr lang="es-ES" sz="2000" i="1" dirty="0" smtClean="0"/>
              <a:t>:</a:t>
            </a:r>
          </a:p>
          <a:p>
            <a:endParaRPr lang="es-ES" i="1" dirty="0" smtClean="0"/>
          </a:p>
          <a:p>
            <a:r>
              <a:rPr lang="es-ES" dirty="0" smtClean="0"/>
              <a:t>	</a:t>
            </a:r>
            <a:r>
              <a:rPr lang="es-ES" dirty="0" smtClean="0"/>
              <a:t>	</a:t>
            </a:r>
            <a:r>
              <a:rPr lang="es-ES" b="1" dirty="0" err="1" smtClean="0"/>
              <a:t>Determinísticas</a:t>
            </a:r>
            <a:r>
              <a:rPr lang="es-ES" dirty="0" smtClean="0"/>
              <a:t>, pueden expresarse matemáticamente, con </a:t>
            </a:r>
            <a:r>
              <a:rPr lang="es-ES" dirty="0" smtClean="0"/>
              <a:t>				funciones conocidas </a:t>
            </a:r>
            <a:r>
              <a:rPr lang="es-ES" dirty="0" smtClean="0"/>
              <a:t>(seno, coseno, exponenciales, </a:t>
            </a:r>
            <a:r>
              <a:rPr lang="es-ES" dirty="0" err="1" smtClean="0"/>
              <a:t>etc</a:t>
            </a:r>
            <a:r>
              <a:rPr lang="es-ES" dirty="0" smtClean="0"/>
              <a:t>). </a:t>
            </a:r>
            <a:r>
              <a:rPr lang="es-ES" dirty="0" smtClean="0"/>
              <a:t>				Pueden </a:t>
            </a:r>
            <a:r>
              <a:rPr lang="es-ES" dirty="0" smtClean="0"/>
              <a:t>ser </a:t>
            </a:r>
            <a:r>
              <a:rPr lang="es-ES" dirty="0" err="1" smtClean="0"/>
              <a:t>transistorias</a:t>
            </a:r>
            <a:r>
              <a:rPr lang="es-ES" dirty="0" smtClean="0"/>
              <a:t>, </a:t>
            </a:r>
            <a:r>
              <a:rPr lang="es-ES" dirty="0" smtClean="0"/>
              <a:t>periódicas</a:t>
            </a:r>
            <a:r>
              <a:rPr lang="es-ES" dirty="0" smtClean="0"/>
              <a:t>, </a:t>
            </a:r>
            <a:r>
              <a:rPr lang="es-ES" dirty="0" err="1" smtClean="0"/>
              <a:t>cuasiperiódicas</a:t>
            </a:r>
            <a:r>
              <a:rPr lang="es-ES" dirty="0" smtClean="0"/>
              <a:t> o </a:t>
            </a:r>
            <a:r>
              <a:rPr lang="es-ES" dirty="0" smtClean="0"/>
              <a:t>				caóticas.	</a:t>
            </a:r>
            <a:r>
              <a:rPr lang="es-ES" dirty="0" smtClean="0"/>
              <a:t> </a:t>
            </a:r>
            <a:r>
              <a:rPr lang="es-ES" sz="1400" dirty="0" smtClean="0"/>
              <a:t>Ej</a:t>
            </a:r>
            <a:r>
              <a:rPr lang="es-ES" sz="1400" dirty="0" smtClean="0"/>
              <a:t>. x(t)=10.e-at.sen(</a:t>
            </a:r>
            <a:r>
              <a:rPr lang="es-ES" sz="1400" dirty="0" err="1" smtClean="0"/>
              <a:t>wt</a:t>
            </a:r>
            <a:r>
              <a:rPr lang="es-ES" sz="1400" dirty="0" smtClean="0"/>
              <a:t>)+4.cos(</a:t>
            </a:r>
            <a:r>
              <a:rPr lang="es-ES" sz="1400" dirty="0" err="1" smtClean="0"/>
              <a:t>wt</a:t>
            </a:r>
            <a:r>
              <a:rPr lang="es-ES" sz="1400" dirty="0" smtClean="0"/>
              <a:t>)</a:t>
            </a:r>
          </a:p>
          <a:p>
            <a:r>
              <a:rPr lang="es-ES" sz="1400" dirty="0" smtClean="0"/>
              <a:t>			Dado </a:t>
            </a:r>
            <a:r>
              <a:rPr lang="es-ES" sz="1400" dirty="0" smtClean="0"/>
              <a:t>cualquier t puedo conocer x(t)</a:t>
            </a:r>
          </a:p>
          <a:p>
            <a:r>
              <a:rPr lang="es-ES" dirty="0" smtClean="0"/>
              <a:t>		</a:t>
            </a:r>
            <a:r>
              <a:rPr lang="es-ES" b="1" dirty="0" smtClean="0"/>
              <a:t>Aleatorias</a:t>
            </a:r>
            <a:r>
              <a:rPr lang="es-ES" dirty="0" smtClean="0"/>
              <a:t>, no pueden expresarse </a:t>
            </a:r>
            <a:r>
              <a:rPr lang="es-ES" dirty="0" smtClean="0"/>
              <a:t>matemáticamente de forma 				cerrada. Se </a:t>
            </a:r>
            <a:r>
              <a:rPr lang="es-ES" dirty="0" smtClean="0"/>
              <a:t>usa la estadística y las probabilidades. </a:t>
            </a:r>
            <a:r>
              <a:rPr lang="es-ES" sz="1400" dirty="0" smtClean="0"/>
              <a:t>Ej. La voz, </a:t>
            </a:r>
            <a:r>
              <a:rPr lang="es-ES" sz="1400" dirty="0" smtClean="0"/>
              <a:t>		</a:t>
            </a:r>
            <a:r>
              <a:rPr lang="es-ES" sz="1400" smtClean="0"/>
              <a:t>		el </a:t>
            </a:r>
            <a:r>
              <a:rPr lang="es-ES" sz="1400" dirty="0" smtClean="0"/>
              <a:t>ruido térmico, video, etc</a:t>
            </a:r>
            <a:r>
              <a:rPr lang="es-ES" sz="1400" dirty="0" smtClean="0"/>
              <a:t>.</a:t>
            </a:r>
          </a:p>
          <a:p>
            <a:endParaRPr lang="es-ES" sz="1400" dirty="0" smtClean="0"/>
          </a:p>
          <a:p>
            <a:r>
              <a:rPr lang="es-ES" dirty="0" smtClean="0"/>
              <a:t>Todas las señales eléctricas, </a:t>
            </a:r>
            <a:r>
              <a:rPr lang="es-ES" dirty="0" smtClean="0"/>
              <a:t>físicamente </a:t>
            </a:r>
            <a:r>
              <a:rPr lang="es-ES" dirty="0" smtClean="0"/>
              <a:t>posibles son transitorias, lo de "</a:t>
            </a:r>
            <a:r>
              <a:rPr lang="es-ES" dirty="0" err="1" smtClean="0"/>
              <a:t>permantente</a:t>
            </a:r>
            <a:r>
              <a:rPr lang="es-ES" dirty="0" smtClean="0"/>
              <a:t>"  es una aproximación. Se las considera en esta categoría se existen durante un tiempo suficientemente </a:t>
            </a:r>
            <a:r>
              <a:rPr lang="es-ES" dirty="0" smtClean="0"/>
              <a:t>largo, </a:t>
            </a:r>
            <a:r>
              <a:rPr lang="es-ES" dirty="0" smtClean="0"/>
              <a:t>pero finito.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1488"/>
            <a:ext cx="7993063" cy="596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Presentación en pantalla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Manolo</dc:creator>
  <cp:lastModifiedBy>Manolo</cp:lastModifiedBy>
  <cp:revision>1</cp:revision>
  <dcterms:created xsi:type="dcterms:W3CDTF">2021-03-20T03:52:26Z</dcterms:created>
  <dcterms:modified xsi:type="dcterms:W3CDTF">2021-03-20T03:53:47Z</dcterms:modified>
</cp:coreProperties>
</file>