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025" autoAdjust="0"/>
    <p:restoredTop sz="94696" autoAdjust="0"/>
  </p:normalViewPr>
  <p:slideViewPr>
    <p:cSldViewPr snapToGrid="0">
      <p:cViewPr>
        <p:scale>
          <a:sx n="80" d="100"/>
          <a:sy n="80" d="100"/>
        </p:scale>
        <p:origin x="-72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C517-1D6F-46EC-AAD0-2409024661D6}" type="datetimeFigureOut">
              <a:rPr lang="es-ES" smtClean="0"/>
              <a:t>16/03/2021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4234C-72AF-4660-9757-14E0722D015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4234C-72AF-4660-9757-14E0722D015E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000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63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735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31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683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929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67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05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90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6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294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5800-F12A-4E4F-8E50-755638A82B81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D848A-67CA-419B-A569-6B9A830575D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25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formigli@herrera.unt.edu.a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551793" y="23474"/>
            <a:ext cx="11387959" cy="718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SEÑALES ELÉCTRICAS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	       Correlativas </a:t>
            </a:r>
            <a:r>
              <a:rPr lang="es-ES" altLang="en-US" b="1" dirty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para poder cursar la </a:t>
            </a:r>
            <a:r>
              <a:rPr lang="es-ES" alt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asignatura</a:t>
            </a:r>
            <a:r>
              <a:rPr lang="es-ES" altLang="en-US" b="1" dirty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:</a:t>
            </a: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 smtClean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sz="1200" b="1" dirty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  </a:t>
            </a:r>
            <a:endParaRPr lang="es-ES" altLang="en-US" sz="1200" b="1" dirty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Plotter" charset="0"/>
              </a:rPr>
              <a:t> </a:t>
            </a:r>
            <a:endParaRPr lang="es-ES" altLang="en-US" sz="1200" b="1" dirty="0"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Plotter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Sitio web de la asignatura: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 	https://catedras.facet.unt.edu.ar/senialeselectricas/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Aula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virtual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</a:rPr>
              <a:t>	https://facetvirtual.facet.unt.edu.ar/enrol/index.php?id=338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n-US" sz="2000" b="1" baseline="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n-US" sz="2000" b="1" baseline="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Profesor</a:t>
            </a: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Responsable:</a:t>
            </a:r>
            <a:r>
              <a:rPr kumimoji="0" lang="es-MX" alt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Ing.</a:t>
            </a: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Carlos M. </a:t>
            </a:r>
            <a:r>
              <a:rPr kumimoji="0" lang="es-MX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Formigli</a:t>
            </a: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Oficina: Laboratorio de Técnicas Digitales (LTD),  Oficina 1-2-06, (y 1-2-14).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Teléfono: </a:t>
            </a: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4364159(7814), </a:t>
            </a: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email: </a:t>
            </a:r>
            <a:r>
              <a:rPr kumimoji="0" lang="es-MX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cformigli@herrera.unt.edu.ar</a:t>
            </a: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n-US" sz="2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HORARIOS TRADICIONALES. </a:t>
            </a:r>
            <a:r>
              <a:rPr lang="es-MX" altLang="en-US" b="1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Teoría: martes 8-10, miércoles 8-10 hs, Prácticos: miércoles de 10-12 hs</a:t>
            </a:r>
            <a:endParaRPr lang="en-US" altLang="en-US" dirty="0" smtClean="0">
              <a:solidFill>
                <a:srgbClr val="92D05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4747225"/>
              </p:ext>
            </p:extLst>
          </p:nvPr>
        </p:nvGraphicFramePr>
        <p:xfrm>
          <a:off x="2017985" y="1261653"/>
          <a:ext cx="7646276" cy="181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138">
                  <a:extLst>
                    <a:ext uri="{9D8B030D-6E8A-4147-A177-3AD203B41FA5}">
                      <a16:colId xmlns="" xmlns:a16="http://schemas.microsoft.com/office/drawing/2014/main" val="2799026901"/>
                    </a:ext>
                  </a:extLst>
                </a:gridCol>
                <a:gridCol w="3823138">
                  <a:extLst>
                    <a:ext uri="{9D8B030D-6E8A-4147-A177-3AD203B41FA5}">
                      <a16:colId xmlns="" xmlns:a16="http://schemas.microsoft.com/office/drawing/2014/main" val="2810877060"/>
                    </a:ext>
                  </a:extLst>
                </a:gridCol>
              </a:tblGrid>
              <a:tr h="304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Times New Roman" panose="02020603050405020304" pitchFamily="18" charset="0"/>
                        </a:rPr>
                        <a:t>Aprobadas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Plotter"/>
                        </a:rPr>
                        <a:t>Regulares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441964150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0" dirty="0">
                          <a:effectLst/>
                          <a:latin typeface="Times New Roman" panose="02020603050405020304" pitchFamily="18" charset="0"/>
                        </a:rPr>
                        <a:t>Circuitos Eléctricos III</a:t>
                      </a:r>
                      <a:endParaRPr lang="en-US" sz="16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Electrónica III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625964934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Cálculo IV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Dispositivos Electrónicos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3133981460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Electrónica I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 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32631481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Probabilidad y Estadística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 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039337875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0">
                          <a:effectLst/>
                          <a:latin typeface="Times New Roman" panose="02020603050405020304" pitchFamily="18" charset="0"/>
                        </a:rPr>
                        <a:t>P. S.  Inglés</a:t>
                      </a:r>
                      <a:endParaRPr lang="en-US" sz="16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Plotter"/>
                          <a:ea typeface="Times New Roman" panose="02020603050405020304" pitchFamily="18" charset="0"/>
                          <a:cs typeface="Plotter"/>
                        </a:rPr>
                        <a:t> </a:t>
                      </a:r>
                      <a:endParaRPr lang="en-US" sz="1600" dirty="0">
                        <a:effectLst/>
                        <a:latin typeface="Plotter"/>
                        <a:ea typeface="Times New Roman" panose="02020603050405020304" pitchFamily="18" charset="0"/>
                        <a:cs typeface="Plotter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210406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552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4497" y="298587"/>
            <a:ext cx="11687503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AR" sz="3600" b="1" dirty="0" smtClean="0"/>
              <a:t>OBJETIVOS DE LA ASIGNATURA</a:t>
            </a:r>
            <a:endParaRPr lang="es-ES" sz="2800" dirty="0" smtClean="0"/>
          </a:p>
          <a:p>
            <a:pPr>
              <a:spcAft>
                <a:spcPts val="600"/>
              </a:spcAft>
            </a:pPr>
            <a:r>
              <a:rPr lang="es-ES" sz="2800" dirty="0" smtClean="0"/>
              <a:t>Al concluir el Curso el alumno debe haber adquirido:</a:t>
            </a:r>
          </a:p>
          <a:p>
            <a:endParaRPr lang="es-ES" sz="2400" dirty="0" smtClean="0"/>
          </a:p>
          <a:p>
            <a:pPr>
              <a:spcAft>
                <a:spcPts val="1200"/>
              </a:spcAft>
            </a:pPr>
            <a:r>
              <a:rPr lang="es-ES" sz="2400" dirty="0" smtClean="0"/>
              <a:t>* El concepto de Modelo Matemático de sistemas y señales, con sus clases, propiedades y limitaciones, y su relación con los sistemas /señales que representa.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completo entendimiento del concepto de frecuencia y su significado físico.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completo entendimiento del proceso de muestreo de señales y su problemática.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La capacidad de estudiar y analizar señales en tiempo continuo y en tiempo discreto, y los sistemas lineales utilizados para su procesamiento tanto en el dominio temporal como en el </a:t>
            </a:r>
            <a:r>
              <a:rPr lang="es-ES" sz="2400" dirty="0" err="1" smtClean="0"/>
              <a:t>frecuencial</a:t>
            </a:r>
            <a:r>
              <a:rPr lang="es-E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panorama </a:t>
            </a:r>
            <a:r>
              <a:rPr lang="es-ES" sz="2400" dirty="0" err="1" smtClean="0"/>
              <a:t>glogal</a:t>
            </a:r>
            <a:r>
              <a:rPr lang="es-ES" sz="2400" dirty="0" smtClean="0"/>
              <a:t> de técnicas de procesamiento de señales, y de las aplicaciones prácticas que el procesamiento de señales tiene en los diversos campos de la técnica.</a:t>
            </a:r>
          </a:p>
          <a:p>
            <a:pPr>
              <a:spcAft>
                <a:spcPts val="1200"/>
              </a:spcAft>
            </a:pPr>
            <a:r>
              <a:rPr lang="es-ES" sz="2400" dirty="0" smtClean="0"/>
              <a:t>* Un manejo suficiente del </a:t>
            </a:r>
            <a:r>
              <a:rPr lang="es-ES" sz="2400" dirty="0" err="1" smtClean="0"/>
              <a:t>sofware</a:t>
            </a:r>
            <a:r>
              <a:rPr lang="es-ES" sz="2400" dirty="0" smtClean="0"/>
              <a:t> apropiado para el análisis y la simulación  digital de sistemas dinámicos y el procesamiento digital de señales.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7828" y="378822"/>
            <a:ext cx="1093361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1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endParaRPr lang="es-AR" sz="2400" b="1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Señales 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eléctricas en dominio de tiempo, Clasificación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de señales eléctricas en dominio de tiempo: Transitorias, Permanentes, Determinísticas,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Aleatorias.Valor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instantáneo, y promedios temporales: valor eficaz, potencia, energía. Señales aleatorias, promedios estadísticos. Funciones probabilidad acumulativa y densidad de probabilidad. Procesos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ergódicos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</a:t>
            </a:r>
          </a:p>
          <a:p>
            <a:endParaRPr lang="es-AR" sz="2400" dirty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2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Señales 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eléctricas en dominio de frecuencia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, Transformada de Fourier. Teorema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Parseval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Espectros de densidad de potencia/energía. Teoremas relacionados con la Transformada de Fourier. Delta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Dirac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, propiedades, aplicaciones. Espectro de señales periódicas. La transformada discreta de Fourier. Señales aleatorias en dominio de frecuencia. Espectro de densidad de potencia. Función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autocorrelación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Señales de banda angosta, características y modelado. </a:t>
            </a:r>
          </a:p>
          <a:p>
            <a:endParaRPr lang="es-AR" sz="2400" dirty="0">
              <a:solidFill>
                <a:srgbClr val="000000"/>
              </a:solidFill>
              <a:latin typeface="MNFAKN+TimesNew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09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05393" y="117693"/>
            <a:ext cx="107637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3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Transmisión de señales a través de </a:t>
            </a:r>
            <a:r>
              <a:rPr lang="es-AR" sz="2400" b="1" dirty="0" err="1" smtClean="0">
                <a:solidFill>
                  <a:srgbClr val="000000"/>
                </a:solidFill>
                <a:latin typeface="MNFAKN+TimesNewRoman"/>
              </a:rPr>
              <a:t>cuadripolos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 lineales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invariantes en el tiempo. Análisis en dominio de tiempo.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Convolución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Convolución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 discreta. Análisis en frecuencia. Función de transferencia, amplitud y fase. Ancho de banda equivalente. Distorsión de amplitud y fase. Condiciones necesarias para transmisión sin distorsión. Retardos de fase y grupo. Efecto de alinealidades leves. Modelado de la distorsión no lineal. Análisis en tiempo y frecuencia. Punto de intercepción de segundo y tercer orden. </a:t>
            </a:r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Ruido térmico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Modelo de resistencia ruidosa. Caracterización del ruido térmico en sistemas lineales. Número de ruido y Temperatura equivalente de ruido. Cascada de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cuadripolos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Relación señal/ruido. Rango dinámico. </a:t>
            </a: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4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Mensajes y señales digitales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Formatos de transmisión. Recuperación del mensaje. Codificación de niveles múltiples. Distorsión </a:t>
            </a:r>
            <a:r>
              <a:rPr lang="es-AR" sz="2400" dirty="0" err="1" smtClean="0">
                <a:solidFill>
                  <a:srgbClr val="000000"/>
                </a:solidFill>
                <a:latin typeface="MNFAKN+TimesNewRoman"/>
              </a:rPr>
              <a:t>intersimbólica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. Ancho de banda ocupado por la señal digital. Señales digitales y ruido, probabilidad de error. Transmisión de señales analógicas en forma digital. Muestreo. Sistemas PCM. Error de cuantificación.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196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79268" y="471998"/>
            <a:ext cx="104502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0000"/>
                </a:solidFill>
                <a:latin typeface="MNEPPA+TimesNewRoman,Bold"/>
              </a:rPr>
              <a:t>Tema</a:t>
            </a:r>
            <a:r>
              <a:rPr lang="en-US" sz="2400" b="1" u="sng" dirty="0" smtClean="0">
                <a:solidFill>
                  <a:srgbClr val="000000"/>
                </a:solidFill>
                <a:latin typeface="MNEPPA+TimesNewRoman,Bold"/>
              </a:rPr>
              <a:t> 5 </a:t>
            </a:r>
            <a:endParaRPr lang="en-US" sz="2400" dirty="0" smtClean="0">
              <a:solidFill>
                <a:srgbClr val="000000"/>
              </a:solidFill>
              <a:latin typeface="MNEPPA+TimesNewRoman,Bold"/>
            </a:endParaRPr>
          </a:p>
          <a:p>
            <a:r>
              <a:rPr lang="es-AR" sz="2400" b="1" dirty="0" smtClean="0">
                <a:solidFill>
                  <a:srgbClr val="000000"/>
                </a:solidFill>
                <a:latin typeface="MNFAKN+TimesNewRoman"/>
              </a:rPr>
              <a:t>Traslación de frecuencia y modulación. </a:t>
            </a:r>
            <a:r>
              <a:rPr lang="es-AR" sz="2400" dirty="0" smtClean="0">
                <a:solidFill>
                  <a:srgbClr val="000000"/>
                </a:solidFill>
                <a:latin typeface="MNFAKN+TimesNewRoman"/>
              </a:rPr>
              <a:t>Sistemas de modulación lineal: AM, DSB y SSB. Análisis en tiempo y frecuencia, ventajas y desventajas relativas. Demodulación. Detector coherente. Errores e imperfecciones. Modulación lineal de señales digitales. ASK, PSK, N-PSK, N-QAM. Diagramas en bloques. Sistemas de modulación angular, FM y PM. Generación de señales moduladas en ángulo. El VCO. Sistemas modulados en cuadratura. Modulación en ángulo de señales digitales, FSK, FFSK, GFSK, análisis espectral. Demodulación, detector en cuadratura y PLL. Multiplexado de señales. </a:t>
            </a:r>
          </a:p>
          <a:p>
            <a:endParaRPr lang="es-AR" sz="2400" dirty="0" smtClean="0">
              <a:solidFill>
                <a:srgbClr val="000000"/>
              </a:solidFill>
              <a:latin typeface="MNFAKN+TimesNewRoman"/>
            </a:endParaRPr>
          </a:p>
          <a:p>
            <a:r>
              <a:rPr lang="en-US" sz="2400" b="1" u="sng" dirty="0" err="1">
                <a:latin typeface="MNFAKN+TimesNewRoman"/>
              </a:rPr>
              <a:t>Tema</a:t>
            </a:r>
            <a:r>
              <a:rPr lang="en-US" sz="2400" b="1" u="sng" dirty="0">
                <a:latin typeface="MNFAKN+TimesNewRoman"/>
              </a:rPr>
              <a:t> 6 </a:t>
            </a:r>
            <a:endParaRPr lang="en-US" sz="2400" dirty="0">
              <a:latin typeface="MNFAKN+TimesNewRoman"/>
            </a:endParaRPr>
          </a:p>
          <a:p>
            <a:r>
              <a:rPr lang="es-AR" sz="2400" b="1" dirty="0">
                <a:latin typeface="MNFAKN+TimesNewRoman"/>
              </a:rPr>
              <a:t>Detección</a:t>
            </a:r>
            <a:r>
              <a:rPr lang="es-AR" sz="2400" dirty="0">
                <a:latin typeface="MNFAKN+TimesNewRoman"/>
              </a:rPr>
              <a:t>, en presencia de ruido, de señales moduladas linealmente o en ángulo. Cálculo de la relación señal/ruido de </a:t>
            </a:r>
            <a:r>
              <a:rPr lang="es-AR" sz="2400" dirty="0" err="1">
                <a:latin typeface="MNFAKN+TimesNewRoman"/>
              </a:rPr>
              <a:t>postdetección</a:t>
            </a:r>
            <a:r>
              <a:rPr lang="es-AR" sz="2400" dirty="0">
                <a:latin typeface="MNFAKN+TimesNewRoman"/>
              </a:rPr>
              <a:t> o la probabilidad de error en función de la relación señal/ruido de </a:t>
            </a:r>
            <a:r>
              <a:rPr lang="es-AR" sz="2400" dirty="0" err="1">
                <a:latin typeface="MNFAKN+TimesNewRoman"/>
              </a:rPr>
              <a:t>predetección</a:t>
            </a:r>
            <a:r>
              <a:rPr lang="es-AR" sz="2400" dirty="0">
                <a:latin typeface="MNFAKN+TimesNewRoman"/>
              </a:rPr>
              <a:t>. </a:t>
            </a:r>
            <a:endParaRPr lang="en-US" sz="2400" dirty="0">
              <a:latin typeface="MNFAKN+TimesNew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4056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23434" y="678719"/>
            <a:ext cx="1032001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>
              <a:spcAft>
                <a:spcPts val="0"/>
              </a:spcAft>
            </a:pPr>
            <a:r>
              <a:rPr lang="es-A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Software:</a:t>
            </a:r>
          </a:p>
          <a:p>
            <a:pPr marL="231775">
              <a:spcAft>
                <a:spcPts val="0"/>
              </a:spcAft>
            </a:pPr>
            <a:r>
              <a:rPr lang="es-A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s-AR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Matlab</a:t>
            </a:r>
            <a:r>
              <a:rPr lang="es-A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s-AR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Octave</a:t>
            </a:r>
            <a:endParaRPr lang="es-ES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endParaRPr lang="es-ES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31775">
              <a:spcAft>
                <a:spcPts val="0"/>
              </a:spcAft>
            </a:pPr>
            <a:r>
              <a:rPr lang="es-ES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Bibliografía Principal:</a:t>
            </a:r>
          </a:p>
          <a:p>
            <a:endParaRPr lang="es-AR" sz="2800" dirty="0" smtClean="0"/>
          </a:p>
          <a:p>
            <a:r>
              <a:rPr lang="es-AR" sz="2800" b="1" dirty="0" smtClean="0"/>
              <a:t>1.- </a:t>
            </a:r>
            <a:r>
              <a:rPr lang="es-AR" sz="2800" b="1" dirty="0"/>
              <a:t>“Sistemas de Comunicaciones</a:t>
            </a:r>
            <a:r>
              <a:rPr lang="es-AR" sz="2800" b="1" dirty="0" smtClean="0"/>
              <a:t>”, B</a:t>
            </a:r>
            <a:r>
              <a:rPr lang="es-AR" sz="2800" b="1" dirty="0"/>
              <a:t>. </a:t>
            </a:r>
            <a:r>
              <a:rPr lang="es-AR" sz="2800" b="1" dirty="0" err="1"/>
              <a:t>Carlson</a:t>
            </a:r>
            <a:r>
              <a:rPr lang="es-AR" sz="2800" b="1" dirty="0"/>
              <a:t> (McGraw-Hill) </a:t>
            </a:r>
            <a:r>
              <a:rPr lang="es-AR" sz="2800" b="1" dirty="0" smtClean="0"/>
              <a:t>.</a:t>
            </a:r>
            <a:endParaRPr lang="es-AR" sz="2800" b="1" dirty="0"/>
          </a:p>
          <a:p>
            <a:r>
              <a:rPr lang="es-AR" sz="2800" b="1" dirty="0"/>
              <a:t>2</a:t>
            </a:r>
            <a:r>
              <a:rPr lang="es-AR" sz="2800" b="1" dirty="0" smtClean="0"/>
              <a:t>.- </a:t>
            </a:r>
            <a:r>
              <a:rPr lang="es-AR" sz="2800" b="1" dirty="0"/>
              <a:t>“Sistemas Comunicaciones Analógicas y Digitales</a:t>
            </a:r>
            <a:r>
              <a:rPr lang="es-AR" sz="2800" b="1" dirty="0" smtClean="0"/>
              <a:t>”, B.P</a:t>
            </a:r>
            <a:r>
              <a:rPr lang="es-AR" sz="2800" b="1" dirty="0"/>
              <a:t>. </a:t>
            </a:r>
            <a:r>
              <a:rPr lang="es-AR" sz="2800" b="1" dirty="0" err="1" smtClean="0"/>
              <a:t>Lathi</a:t>
            </a:r>
            <a:r>
              <a:rPr lang="es-AR" sz="2800" b="1" dirty="0" smtClean="0"/>
              <a:t> 	(</a:t>
            </a:r>
            <a:r>
              <a:rPr lang="es-AR" sz="2800" b="1" dirty="0" err="1" smtClean="0"/>
              <a:t>Limusa</a:t>
            </a:r>
            <a:r>
              <a:rPr lang="es-AR" sz="2800" b="1" dirty="0" smtClean="0"/>
              <a:t>). </a:t>
            </a:r>
            <a:endParaRPr lang="es-AR" sz="2800" b="1" dirty="0"/>
          </a:p>
          <a:p>
            <a:r>
              <a:rPr lang="es-AR" sz="2800" b="1" dirty="0"/>
              <a:t>3</a:t>
            </a:r>
            <a:r>
              <a:rPr lang="es-AR" sz="2800" b="1" dirty="0" smtClean="0"/>
              <a:t>.- </a:t>
            </a:r>
            <a:r>
              <a:rPr lang="es-AR" sz="2800" b="1" dirty="0"/>
              <a:t>“Transmisión de Información, Modulación y Ruido</a:t>
            </a:r>
            <a:r>
              <a:rPr lang="es-AR" sz="2800" b="1" dirty="0" smtClean="0"/>
              <a:t>”, </a:t>
            </a:r>
            <a:r>
              <a:rPr lang="es-AR" sz="2800" b="1" dirty="0"/>
              <a:t>M. </a:t>
            </a:r>
            <a:r>
              <a:rPr lang="es-AR" sz="2800" b="1" dirty="0" err="1"/>
              <a:t>Schwartz</a:t>
            </a:r>
            <a:r>
              <a:rPr lang="es-AR" sz="2800" b="1" dirty="0"/>
              <a:t> </a:t>
            </a:r>
            <a:r>
              <a:rPr lang="es-AR" sz="2800" b="1" dirty="0" smtClean="0"/>
              <a:t>	(</a:t>
            </a:r>
            <a:r>
              <a:rPr lang="es-AR" sz="2800" b="1" dirty="0"/>
              <a:t>McGraw-Hill</a:t>
            </a:r>
            <a:r>
              <a:rPr lang="es-AR" sz="2800" dirty="0" smtClean="0"/>
              <a:t>). </a:t>
            </a:r>
          </a:p>
          <a:p>
            <a:r>
              <a:rPr lang="es-AR" sz="2800" b="1" dirty="0" smtClean="0"/>
              <a:t>4</a:t>
            </a:r>
            <a:r>
              <a:rPr lang="es-AR" sz="2800" dirty="0" smtClean="0"/>
              <a:t>.- </a:t>
            </a:r>
            <a:r>
              <a:rPr lang="es-AR" sz="2800" b="1" dirty="0" smtClean="0"/>
              <a:t>“Sistemas de Comunicación Digitales y Analógicos”, L.W. </a:t>
            </a:r>
            <a:r>
              <a:rPr lang="es-AR" sz="2800" b="1" dirty="0" err="1" smtClean="0"/>
              <a:t>Couch</a:t>
            </a:r>
            <a:r>
              <a:rPr lang="es-AR" sz="2800" b="1" dirty="0" smtClean="0"/>
              <a:t> 	(</a:t>
            </a:r>
            <a:r>
              <a:rPr lang="es-AR" sz="2800" b="1" dirty="0" err="1" smtClean="0"/>
              <a:t>Prentice</a:t>
            </a:r>
            <a:r>
              <a:rPr lang="es-AR" sz="2800" b="1" dirty="0" smtClean="0"/>
              <a:t>-Hall) .</a:t>
            </a:r>
          </a:p>
          <a:p>
            <a:pPr marL="342900" indent="-342900">
              <a:buSzPts val="1000"/>
              <a:tabLst>
                <a:tab pos="457200" algn="l"/>
              </a:tabLst>
            </a:pPr>
            <a:r>
              <a:rPr lang="es-ES" altLang="en-US" sz="2800" b="1" dirty="0" smtClean="0"/>
              <a:t>5.- “Señales y Sistemas”, A.V. </a:t>
            </a:r>
            <a:r>
              <a:rPr lang="es-ES" altLang="en-US" sz="2800" b="1" dirty="0" err="1" smtClean="0"/>
              <a:t>Oppenheim</a:t>
            </a:r>
            <a:r>
              <a:rPr lang="es-ES" altLang="en-US" sz="2800" b="1" dirty="0" smtClean="0"/>
              <a:t>, &amp; A.S. </a:t>
            </a:r>
            <a:r>
              <a:rPr lang="es-ES" altLang="en-US" sz="2800" b="1" dirty="0" err="1" smtClean="0"/>
              <a:t>Willsky</a:t>
            </a:r>
            <a:r>
              <a:rPr lang="es-ES" altLang="en-US" sz="2800" b="1" dirty="0" smtClean="0"/>
              <a:t>.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ES" altLang="en-US" dirty="0" smtClean="0">
              <a:latin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AR" altLang="en-US" dirty="0" smtClean="0">
              <a:latin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232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645</Words>
  <Application>Microsoft Office PowerPoint</Application>
  <PresentationFormat>Personalizado</PresentationFormat>
  <Paragraphs>76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 PC</dc:creator>
  <cp:lastModifiedBy>Manolo</cp:lastModifiedBy>
  <cp:revision>24</cp:revision>
  <dcterms:created xsi:type="dcterms:W3CDTF">2019-03-13T00:24:05Z</dcterms:created>
  <dcterms:modified xsi:type="dcterms:W3CDTF">2021-03-16T12:44:31Z</dcterms:modified>
</cp:coreProperties>
</file>